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</p:sldIdLst>
  <p:sldSz cy="5143500" cx="9144000"/>
  <p:notesSz cx="6858000" cy="9144000"/>
  <p:embeddedFontLst>
    <p:embeddedFont>
      <p:font typeface="DM Sans Medium"/>
      <p:regular r:id="rId43"/>
      <p:bold r:id="rId44"/>
      <p:italic r:id="rId45"/>
      <p:boldItalic r:id="rId46"/>
    </p:embeddedFont>
    <p:embeddedFont>
      <p:font typeface="Raleway"/>
      <p:regular r:id="rId47"/>
      <p:bold r:id="rId48"/>
      <p:italic r:id="rId49"/>
      <p:boldItalic r:id="rId50"/>
    </p:embeddedFont>
    <p:embeddedFont>
      <p:font typeface="Roboto"/>
      <p:regular r:id="rId51"/>
      <p:bold r:id="rId52"/>
      <p:italic r:id="rId53"/>
      <p:boldItalic r:id="rId54"/>
    </p:embeddedFont>
    <p:embeddedFont>
      <p:font typeface="Lato"/>
      <p:regular r:id="rId55"/>
      <p:bold r:id="rId56"/>
      <p:italic r:id="rId57"/>
      <p:boldItalic r:id="rId58"/>
    </p:embeddedFont>
    <p:embeddedFont>
      <p:font typeface="DM Sans SemiBold"/>
      <p:regular r:id="rId59"/>
      <p:bold r:id="rId60"/>
      <p:italic r:id="rId61"/>
      <p:boldItalic r:id="rId62"/>
    </p:embeddedFont>
    <p:embeddedFont>
      <p:font typeface="DM Sans"/>
      <p:regular r:id="rId63"/>
      <p:bold r:id="rId64"/>
      <p:italic r:id="rId65"/>
      <p:boldItalic r:id="rId6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77BED3A3-42CE-4FA7-90DF-D893D2506285}">
  <a:tblStyle styleId="{77BED3A3-42CE-4FA7-90DF-D893D250628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F83BA6A3-4966-4E59-BD9B-8D7D47D6F588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font" Target="fonts/DMSansMedium-bold.fntdata"/><Relationship Id="rId43" Type="http://schemas.openxmlformats.org/officeDocument/2006/relationships/font" Target="fonts/DMSansMedium-regular.fntdata"/><Relationship Id="rId46" Type="http://schemas.openxmlformats.org/officeDocument/2006/relationships/font" Target="fonts/DMSansMedium-boldItalic.fntdata"/><Relationship Id="rId45" Type="http://schemas.openxmlformats.org/officeDocument/2006/relationships/font" Target="fonts/DMSansMedium-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48" Type="http://schemas.openxmlformats.org/officeDocument/2006/relationships/font" Target="fonts/Raleway-bold.fntdata"/><Relationship Id="rId47" Type="http://schemas.openxmlformats.org/officeDocument/2006/relationships/font" Target="fonts/Raleway-regular.fntdata"/><Relationship Id="rId49" Type="http://schemas.openxmlformats.org/officeDocument/2006/relationships/font" Target="fonts/Raleway-italic.fnt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DMSansSemiBold-boldItalic.fntdata"/><Relationship Id="rId61" Type="http://schemas.openxmlformats.org/officeDocument/2006/relationships/font" Target="fonts/DMSansSemiBold-italic.fntdata"/><Relationship Id="rId20" Type="http://schemas.openxmlformats.org/officeDocument/2006/relationships/slide" Target="slides/slide14.xml"/><Relationship Id="rId64" Type="http://schemas.openxmlformats.org/officeDocument/2006/relationships/font" Target="fonts/DMSans-bold.fntdata"/><Relationship Id="rId63" Type="http://schemas.openxmlformats.org/officeDocument/2006/relationships/font" Target="fonts/DMSans-regular.fntdata"/><Relationship Id="rId22" Type="http://schemas.openxmlformats.org/officeDocument/2006/relationships/slide" Target="slides/slide16.xml"/><Relationship Id="rId66" Type="http://schemas.openxmlformats.org/officeDocument/2006/relationships/font" Target="fonts/DMSans-boldItalic.fntdata"/><Relationship Id="rId21" Type="http://schemas.openxmlformats.org/officeDocument/2006/relationships/slide" Target="slides/slide15.xml"/><Relationship Id="rId65" Type="http://schemas.openxmlformats.org/officeDocument/2006/relationships/font" Target="fonts/DMSans-italic.fntdata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DMSansSemiBold-bold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Roboto-regular.fntdata"/><Relationship Id="rId50" Type="http://schemas.openxmlformats.org/officeDocument/2006/relationships/font" Target="fonts/Raleway-boldItalic.fntdata"/><Relationship Id="rId53" Type="http://schemas.openxmlformats.org/officeDocument/2006/relationships/font" Target="fonts/Roboto-italic.fntdata"/><Relationship Id="rId52" Type="http://schemas.openxmlformats.org/officeDocument/2006/relationships/font" Target="fonts/Roboto-bold.fntdata"/><Relationship Id="rId11" Type="http://schemas.openxmlformats.org/officeDocument/2006/relationships/slide" Target="slides/slide5.xml"/><Relationship Id="rId55" Type="http://schemas.openxmlformats.org/officeDocument/2006/relationships/font" Target="fonts/Lato-regular.fntdata"/><Relationship Id="rId10" Type="http://schemas.openxmlformats.org/officeDocument/2006/relationships/slide" Target="slides/slide4.xml"/><Relationship Id="rId54" Type="http://schemas.openxmlformats.org/officeDocument/2006/relationships/font" Target="fonts/Roboto-boldItalic.fntdata"/><Relationship Id="rId13" Type="http://schemas.openxmlformats.org/officeDocument/2006/relationships/slide" Target="slides/slide7.xml"/><Relationship Id="rId57" Type="http://schemas.openxmlformats.org/officeDocument/2006/relationships/font" Target="fonts/Lato-italic.fntdata"/><Relationship Id="rId12" Type="http://schemas.openxmlformats.org/officeDocument/2006/relationships/slide" Target="slides/slide6.xml"/><Relationship Id="rId56" Type="http://schemas.openxmlformats.org/officeDocument/2006/relationships/font" Target="fonts/Lato-bold.fntdata"/><Relationship Id="rId15" Type="http://schemas.openxmlformats.org/officeDocument/2006/relationships/slide" Target="slides/slide9.xml"/><Relationship Id="rId59" Type="http://schemas.openxmlformats.org/officeDocument/2006/relationships/font" Target="fonts/DMSansSemiBold-regular.fntdata"/><Relationship Id="rId14" Type="http://schemas.openxmlformats.org/officeDocument/2006/relationships/slide" Target="slides/slide8.xml"/><Relationship Id="rId58" Type="http://schemas.openxmlformats.org/officeDocument/2006/relationships/font" Target="fonts/Lato-boldItalic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/>
              <a:t>Imię i nazwisko osoby reprezentującej + skład zespołu  PL. Tytuł projektu Responsive: na sztywno, bez zmian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87d055f46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87d055f46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6ab46c6d6f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Google Shape;200;g36ab46c6d6f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387d055f46b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387d055f46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387d055f46b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387d055f46b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6ab46c6d6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36ab46c6d6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387d055f46b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387d055f46b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387d055f46b_0_5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387d055f46b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g387d055f46b_0_1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5" name="Google Shape;265;g387d055f46b_0_1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387d055f46b_0_1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387d055f46b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387d055f46b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387d055f46b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30501303ca1_0_1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30501303ca1_0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387d055f46b_0_16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387d055f46b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387d055f46b_0_2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387d055f46b_0_2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87d055f46b_0_7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87d055f46b_0_7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87d055f46b_0_2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87d055f46b_0_2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388ccd18b5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388ccd18b5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388ccd18b51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4" name="Google Shape;384;g388ccd18b51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388ccd18b51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388ccd18b51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388ccd18b51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388ccd18b51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388ccd18b51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388ccd18b51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388ccd18b51_0_2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388ccd18b51_0_2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55475781e0_0_1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55475781e0_0_1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388ccd18b51_0_2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388ccd18b51_0_2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9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g36ab46c6d6f_0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1" name="Google Shape;471;g36ab46c6d6f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36ac543c65c_0_2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36ac543c65c_0_2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0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36ac543c65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2" name="Google Shape;492;g36ac543c6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387d055f46b_0_7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4" name="Google Shape;504;g387d055f46b_0_7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387d055f46b_0_7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387d055f46b_0_7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36ab46c6d6f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36ab46c6d6f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551304e4e0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3551304e4e0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55475781e0_0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55475781e0_0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6ac543c65c_0_2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6ac543c65c_0_2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5475781e0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5475781e0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36aac7422b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36aac7422b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36276801f52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36276801f52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4.jpg"/><Relationship Id="rId5" Type="http://schemas.openxmlformats.org/officeDocument/2006/relationships/image" Target="../media/image2.png"/><Relationship Id="rId6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4.jpg"/><Relationship Id="rId5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4.jpg"/><Relationship Id="rId5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4.jpg"/><Relationship Id="rId4" Type="http://schemas.openxmlformats.org/officeDocument/2006/relationships/image" Target="../media/image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7.png"/><Relationship Id="rId4" Type="http://schemas.openxmlformats.org/officeDocument/2006/relationships/image" Target="../media/image4.jpg"/><Relationship Id="rId5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.jpg"/><Relationship Id="rId4" Type="http://schemas.openxmlformats.org/officeDocument/2006/relationships/image" Target="../media/image2.png"/><Relationship Id="rId5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>
            <p:ph type="ctrTitle"/>
          </p:nvPr>
        </p:nvSpPr>
        <p:spPr>
          <a:xfrm>
            <a:off x="873750" y="1614225"/>
            <a:ext cx="7652100" cy="121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4000">
                <a:solidFill>
                  <a:srgbClr val="F6CE09"/>
                </a:solidFill>
                <a:latin typeface="DM Sans"/>
                <a:ea typeface="DM Sans"/>
                <a:cs typeface="DM Sans"/>
                <a:sym typeface="DM Sans"/>
              </a:rPr>
              <a:t>Ambasadorzy Responsywności </a:t>
            </a:r>
            <a:endParaRPr b="1" sz="4000">
              <a:solidFill>
                <a:srgbClr val="F6CE09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l" sz="3555">
                <a:solidFill>
                  <a:schemeClr val="lt1"/>
                </a:solidFill>
                <a:latin typeface="DM Sans"/>
                <a:ea typeface="DM Sans"/>
                <a:cs typeface="DM Sans"/>
                <a:sym typeface="DM Sans"/>
              </a:rPr>
              <a:t>Warsztat sieciujący 2 </a:t>
            </a:r>
            <a:endParaRPr i="1" sz="3555">
              <a:solidFill>
                <a:schemeClr val="lt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56" name="Google Shape;56;p13"/>
          <p:cNvGrpSpPr/>
          <p:nvPr/>
        </p:nvGrpSpPr>
        <p:grpSpPr>
          <a:xfrm>
            <a:off x="-25" y="-9875"/>
            <a:ext cx="9144000" cy="883518"/>
            <a:chOff x="-25" y="-9875"/>
            <a:chExt cx="9144000" cy="714300"/>
          </a:xfrm>
        </p:grpSpPr>
        <p:sp>
          <p:nvSpPr>
            <p:cNvPr id="57" name="Google Shape;57;p13"/>
            <p:cNvSpPr/>
            <p:nvPr/>
          </p:nvSpPr>
          <p:spPr>
            <a:xfrm>
              <a:off x="-25" y="-9875"/>
              <a:ext cx="9144000" cy="7143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8" name="Google Shape;58;p13" title="Responsive logo_winner.jpg"/>
            <p:cNvPicPr preferRelativeResize="0"/>
            <p:nvPr/>
          </p:nvPicPr>
          <p:blipFill rotWithShape="1">
            <a:blip r:embed="rId4">
              <a:alphaModFix/>
            </a:blip>
            <a:srcRect b="11870" l="0" r="0" t="-11870"/>
            <a:stretch/>
          </p:blipFill>
          <p:spPr>
            <a:xfrm>
              <a:off x="3569047" y="184862"/>
              <a:ext cx="2059602" cy="3248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" name="Google Shape;59;p13"/>
          <p:cNvSpPr/>
          <p:nvPr/>
        </p:nvSpPr>
        <p:spPr>
          <a:xfrm>
            <a:off x="-25" y="4325050"/>
            <a:ext cx="9144000" cy="816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" name="Google Shape;60;p13" title="5.2 Pasek z partnerami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5" y="4429100"/>
            <a:ext cx="9144000" cy="714388"/>
          </a:xfrm>
          <a:prstGeom prst="rect">
            <a:avLst/>
          </a:prstGeom>
          <a:noFill/>
          <a:ln>
            <a:noFill/>
          </a:ln>
        </p:spPr>
      </p:pic>
      <p:sp>
        <p:nvSpPr>
          <p:cNvPr id="61" name="Google Shape;61;p13"/>
          <p:cNvSpPr txBox="1"/>
          <p:nvPr>
            <p:ph idx="1" type="subTitle"/>
          </p:nvPr>
        </p:nvSpPr>
        <p:spPr>
          <a:xfrm>
            <a:off x="311700" y="4325050"/>
            <a:ext cx="8520600" cy="180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25000" lnSpcReduction="20000"/>
          </a:bodyPr>
          <a:lstStyle/>
          <a:p>
            <a:pPr indent="0" lvl="0" marL="0" rtl="0" algn="ctr">
              <a:lnSpc>
                <a:spcPct val="1477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400">
                <a:solidFill>
                  <a:schemeClr val="dk1"/>
                </a:solidFill>
              </a:rPr>
              <a:t>Increasing responsiveness to citizen voice in social services across Europe Number: 101095200 Call HORIZON-CL2-2022-DEMOCRACY-01-02</a:t>
            </a:r>
            <a:endParaRPr sz="14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/>
          </a:p>
        </p:txBody>
      </p:sp>
      <p:sp>
        <p:nvSpPr>
          <p:cNvPr id="62" name="Google Shape;62;p13"/>
          <p:cNvSpPr txBox="1"/>
          <p:nvPr>
            <p:ph type="ctrTitle"/>
          </p:nvPr>
        </p:nvSpPr>
        <p:spPr>
          <a:xfrm>
            <a:off x="940925" y="2879025"/>
            <a:ext cx="7766400" cy="1211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56037"/>
              <a:buNone/>
            </a:pPr>
            <a:r>
              <a:t/>
            </a:r>
            <a:endParaRPr b="1" sz="1766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56037"/>
              <a:buNone/>
            </a:pPr>
            <a:r>
              <a:rPr b="1" lang="pl" sz="1766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dr hab. Agnieszka Naumiuk, prof. UW, dr Izabela Grabowska</a:t>
            </a:r>
            <a:endParaRPr b="1" sz="1766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56037"/>
              <a:buNone/>
            </a:pPr>
            <a:r>
              <a:rPr b="1" lang="pl" sz="1766">
                <a:solidFill>
                  <a:srgbClr val="FFFFFF"/>
                </a:solidFill>
                <a:latin typeface="DM Sans"/>
                <a:ea typeface="DM Sans"/>
                <a:cs typeface="DM Sans"/>
                <a:sym typeface="DM Sans"/>
              </a:rPr>
              <a:t>dr Marta Jadwiga Pietrusińska, dr Szymon Wójcik</a:t>
            </a:r>
            <a:endParaRPr b="1" sz="11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SzPct val="90000"/>
              <a:buNone/>
            </a:pPr>
            <a:r>
              <a:t/>
            </a:r>
            <a:endParaRPr b="1" sz="1100">
              <a:solidFill>
                <a:srgbClr val="FFFFF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63" name="Google Shape;6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02750" y="-74138"/>
            <a:ext cx="2504449" cy="88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CE09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2"/>
          <p:cNvSpPr/>
          <p:nvPr/>
        </p:nvSpPr>
        <p:spPr>
          <a:xfrm>
            <a:off x="0" y="0"/>
            <a:ext cx="24663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0" name="Google Shape;190;p22"/>
          <p:cNvGrpSpPr/>
          <p:nvPr/>
        </p:nvGrpSpPr>
        <p:grpSpPr>
          <a:xfrm>
            <a:off x="-25" y="-9875"/>
            <a:ext cx="9144000" cy="749150"/>
            <a:chOff x="-25" y="-9875"/>
            <a:chExt cx="9144000" cy="558900"/>
          </a:xfrm>
        </p:grpSpPr>
        <p:sp>
          <p:nvSpPr>
            <p:cNvPr id="191" name="Google Shape;191;p22"/>
            <p:cNvSpPr/>
            <p:nvPr/>
          </p:nvSpPr>
          <p:spPr>
            <a:xfrm>
              <a:off x="-25" y="-9875"/>
              <a:ext cx="9144000" cy="5589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92" name="Google Shape;192;p22" title="Responsive logo_winner.jp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32150" y="168651"/>
              <a:ext cx="1279724" cy="201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93" name="Google Shape;193;p22"/>
          <p:cNvSpPr txBox="1"/>
          <p:nvPr>
            <p:ph idx="1" type="subTitle"/>
          </p:nvPr>
        </p:nvSpPr>
        <p:spPr>
          <a:xfrm>
            <a:off x="2628500" y="888500"/>
            <a:ext cx="6384000" cy="9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Opowiedzcie o swojej innowacji oraz o tym, w jakim momencie jej realizacji teraz jesteście</a:t>
            </a:r>
            <a:r>
              <a:rPr lang="pl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94" name="Google Shape;194;p22" title="5.2 Pasek z partnerami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5" y="4429100"/>
            <a:ext cx="9144000" cy="714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2750" y="-74148"/>
            <a:ext cx="2504449" cy="7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2"/>
          <p:cNvSpPr txBox="1"/>
          <p:nvPr>
            <p:ph idx="1" type="subTitle"/>
          </p:nvPr>
        </p:nvSpPr>
        <p:spPr>
          <a:xfrm>
            <a:off x="38975" y="2191000"/>
            <a:ext cx="2245200" cy="12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50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Prezentacja innowacji </a:t>
            </a:r>
            <a:endParaRPr b="1" sz="2500">
              <a:solidFill>
                <a:srgbClr val="0F519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97" name="Google Shape;197;p22"/>
          <p:cNvSpPr txBox="1"/>
          <p:nvPr>
            <p:ph idx="1" type="subTitle"/>
          </p:nvPr>
        </p:nvSpPr>
        <p:spPr>
          <a:xfrm>
            <a:off x="2666675" y="1814300"/>
            <a:ext cx="6298200" cy="2475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5"/>
              <a:buNone/>
            </a:pPr>
            <a:r>
              <a:rPr lang="pl"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Sposób na prezentację:</a:t>
            </a:r>
            <a:endParaRPr sz="18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5"/>
              <a:buNone/>
            </a:pPr>
            <a:r>
              <a:rPr i="1" lang="pl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Osoby </a:t>
            </a:r>
            <a:r>
              <a:rPr b="1" i="1" lang="pl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 danym momencie nie prezentujące</a:t>
            </a:r>
            <a:r>
              <a:rPr i="1" lang="pl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losują dla siebie </a:t>
            </a:r>
            <a:r>
              <a:rPr b="1" i="1" lang="pl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role </a:t>
            </a:r>
            <a:r>
              <a:rPr i="1" lang="pl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(np. burmistrza, odbiorcy usług, społecznika).</a:t>
            </a:r>
            <a:endParaRPr i="1"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5"/>
              <a:buNone/>
            </a:pPr>
            <a:r>
              <a:rPr i="1" lang="pl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Wcielając się w dane role, słuchają prezentacji, a następnie zadają pytania lub komentują </a:t>
            </a:r>
            <a:endParaRPr i="1"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75"/>
              <a:buNone/>
            </a:pPr>
            <a:r>
              <a:rPr i="1" lang="pl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Celem tej rozmowy jest identyfikacja możliwych trudności, a także wymiana doświadczeń</a:t>
            </a:r>
            <a:endParaRPr sz="1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CE09"/>
        </a:solidFill>
      </p:bgPr>
    </p:bg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3"/>
          <p:cNvSpPr/>
          <p:nvPr/>
        </p:nvSpPr>
        <p:spPr>
          <a:xfrm>
            <a:off x="0" y="0"/>
            <a:ext cx="28728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03" name="Google Shape;203;p23"/>
          <p:cNvGrpSpPr/>
          <p:nvPr/>
        </p:nvGrpSpPr>
        <p:grpSpPr>
          <a:xfrm>
            <a:off x="-25" y="-9875"/>
            <a:ext cx="9144000" cy="749150"/>
            <a:chOff x="-25" y="-9875"/>
            <a:chExt cx="9144000" cy="558900"/>
          </a:xfrm>
        </p:grpSpPr>
        <p:sp>
          <p:nvSpPr>
            <p:cNvPr id="204" name="Google Shape;204;p23"/>
            <p:cNvSpPr/>
            <p:nvPr/>
          </p:nvSpPr>
          <p:spPr>
            <a:xfrm>
              <a:off x="-25" y="-9875"/>
              <a:ext cx="9144000" cy="5589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05" name="Google Shape;205;p23" title="Responsive logo_winner.jp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32150" y="168651"/>
              <a:ext cx="1279724" cy="2018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6" name="Google Shape;206;p23" title="5.2 Pasek z partnerami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5" y="4429100"/>
            <a:ext cx="9144000" cy="714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2750" y="-74148"/>
            <a:ext cx="2504449" cy="7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3"/>
          <p:cNvSpPr txBox="1"/>
          <p:nvPr>
            <p:ph idx="1" type="subTitle"/>
          </p:nvPr>
        </p:nvSpPr>
        <p:spPr>
          <a:xfrm>
            <a:off x="258450" y="1928550"/>
            <a:ext cx="2245200" cy="12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00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Na koniec dnia </a:t>
            </a:r>
            <a:endParaRPr b="1" sz="3000">
              <a:solidFill>
                <a:srgbClr val="0F519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09" name="Google Shape;209;p23"/>
          <p:cNvSpPr txBox="1"/>
          <p:nvPr>
            <p:ph idx="1" type="subTitle"/>
          </p:nvPr>
        </p:nvSpPr>
        <p:spPr>
          <a:xfrm>
            <a:off x="4387675" y="1247675"/>
            <a:ext cx="3929100" cy="26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b="1" lang="pl"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 zostaje z Tobą na koniec dzisiejszego dnia?</a:t>
            </a:r>
            <a:endParaRPr b="1" sz="18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4" title="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5" name="Google Shape;215;p24"/>
          <p:cNvGrpSpPr/>
          <p:nvPr/>
        </p:nvGrpSpPr>
        <p:grpSpPr>
          <a:xfrm>
            <a:off x="-25" y="-9875"/>
            <a:ext cx="9144000" cy="558900"/>
            <a:chOff x="-25" y="-9875"/>
            <a:chExt cx="9144000" cy="558900"/>
          </a:xfrm>
        </p:grpSpPr>
        <p:sp>
          <p:nvSpPr>
            <p:cNvPr id="216" name="Google Shape;216;p24"/>
            <p:cNvSpPr/>
            <p:nvPr/>
          </p:nvSpPr>
          <p:spPr>
            <a:xfrm>
              <a:off x="-25" y="-9875"/>
              <a:ext cx="9144000" cy="5589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17" name="Google Shape;217;p24" title="Responsive logo_winner.jp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932150" y="168651"/>
              <a:ext cx="1279724" cy="2018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18" name="Google Shape;218;p24" title="5.2 Pasek z partnerami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5" y="4429100"/>
            <a:ext cx="9144000" cy="714388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4"/>
          <p:cNvSpPr txBox="1"/>
          <p:nvPr>
            <p:ph idx="1" type="subTitle"/>
          </p:nvPr>
        </p:nvSpPr>
        <p:spPr>
          <a:xfrm>
            <a:off x="706600" y="1578863"/>
            <a:ext cx="7299900" cy="18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b="1" lang="pl" sz="3175">
                <a:solidFill>
                  <a:srgbClr val="F6CE09"/>
                </a:solidFill>
                <a:latin typeface="DM Sans"/>
                <a:ea typeface="DM Sans"/>
                <a:cs typeface="DM Sans"/>
                <a:sym typeface="DM Sans"/>
              </a:rPr>
              <a:t>Dzień drugi</a:t>
            </a:r>
            <a:endParaRPr b="1" sz="3175">
              <a:solidFill>
                <a:srgbClr val="F6CE09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 b="1" sz="3175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b="1" lang="pl" sz="3175">
                <a:solidFill>
                  <a:schemeClr val="lt2"/>
                </a:solidFill>
                <a:latin typeface="DM Sans"/>
                <a:ea typeface="DM Sans"/>
                <a:cs typeface="DM Sans"/>
                <a:sym typeface="DM Sans"/>
              </a:rPr>
              <a:t>Poznajcie formularz projektu</a:t>
            </a:r>
            <a:endParaRPr b="1" sz="3175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CE09"/>
        </a:solid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5"/>
          <p:cNvSpPr/>
          <p:nvPr/>
        </p:nvSpPr>
        <p:spPr>
          <a:xfrm>
            <a:off x="0" y="0"/>
            <a:ext cx="28728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5" name="Google Shape;225;p25"/>
          <p:cNvGrpSpPr/>
          <p:nvPr/>
        </p:nvGrpSpPr>
        <p:grpSpPr>
          <a:xfrm>
            <a:off x="-25" y="-9875"/>
            <a:ext cx="9144000" cy="749150"/>
            <a:chOff x="-25" y="-9875"/>
            <a:chExt cx="9144000" cy="558900"/>
          </a:xfrm>
        </p:grpSpPr>
        <p:sp>
          <p:nvSpPr>
            <p:cNvPr id="226" name="Google Shape;226;p25"/>
            <p:cNvSpPr/>
            <p:nvPr/>
          </p:nvSpPr>
          <p:spPr>
            <a:xfrm>
              <a:off x="-25" y="-9875"/>
              <a:ext cx="9144000" cy="5589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27" name="Google Shape;227;p25" title="Responsive logo_winner.jp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32150" y="168651"/>
              <a:ext cx="1279724" cy="2018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28" name="Google Shape;228;p25" title="5.2 Pasek z partnerami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5" y="4429100"/>
            <a:ext cx="9144000" cy="714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9" name="Google Shape;229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2750" y="-74148"/>
            <a:ext cx="2504449" cy="7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5"/>
          <p:cNvSpPr txBox="1"/>
          <p:nvPr>
            <p:ph idx="1" type="subTitle"/>
          </p:nvPr>
        </p:nvSpPr>
        <p:spPr>
          <a:xfrm>
            <a:off x="258450" y="1928550"/>
            <a:ext cx="2245200" cy="12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00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Na początek dnia </a:t>
            </a:r>
            <a:endParaRPr b="1" sz="3000">
              <a:solidFill>
                <a:srgbClr val="0F519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31" name="Google Shape;231;p25"/>
          <p:cNvSpPr txBox="1"/>
          <p:nvPr>
            <p:ph idx="1" type="subTitle"/>
          </p:nvPr>
        </p:nvSpPr>
        <p:spPr>
          <a:xfrm>
            <a:off x="3401475" y="1247675"/>
            <a:ext cx="5382000" cy="26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b="1" lang="pl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Z czym dziś zaczynam? </a:t>
            </a:r>
            <a:endParaRPr b="1"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75"/>
              <a:buNone/>
            </a:pPr>
            <a:r>
              <a:rPr b="1" lang="pl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Jakie mam przemyślenia po pierwszym dniu warsztatów?</a:t>
            </a:r>
            <a:endParaRPr b="1"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SzPts val="275"/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CE09"/>
        </a:solidFill>
      </p:bgPr>
    </p:bg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6"/>
          <p:cNvSpPr/>
          <p:nvPr/>
        </p:nvSpPr>
        <p:spPr>
          <a:xfrm>
            <a:off x="0" y="0"/>
            <a:ext cx="24090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37" name="Google Shape;237;p26"/>
          <p:cNvGrpSpPr/>
          <p:nvPr/>
        </p:nvGrpSpPr>
        <p:grpSpPr>
          <a:xfrm>
            <a:off x="-25" y="-9875"/>
            <a:ext cx="9144000" cy="749150"/>
            <a:chOff x="-25" y="-9875"/>
            <a:chExt cx="9144000" cy="558900"/>
          </a:xfrm>
        </p:grpSpPr>
        <p:sp>
          <p:nvSpPr>
            <p:cNvPr id="238" name="Google Shape;238;p26"/>
            <p:cNvSpPr/>
            <p:nvPr/>
          </p:nvSpPr>
          <p:spPr>
            <a:xfrm>
              <a:off x="-25" y="-9875"/>
              <a:ext cx="9144000" cy="5589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39" name="Google Shape;239;p26" title="Responsive logo_winner.jp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32150" y="168651"/>
              <a:ext cx="1279724" cy="2018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40" name="Google Shape;240;p26" title="5.2 Pasek z partnerami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5" y="4429100"/>
            <a:ext cx="9144000" cy="714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2750" y="-74148"/>
            <a:ext cx="2504449" cy="7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6"/>
          <p:cNvSpPr txBox="1"/>
          <p:nvPr>
            <p:ph idx="1" type="subTitle"/>
          </p:nvPr>
        </p:nvSpPr>
        <p:spPr>
          <a:xfrm>
            <a:off x="3081138" y="859200"/>
            <a:ext cx="5440200" cy="52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b="1" lang="pl" sz="2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Macierz ryzyka/ trudności </a:t>
            </a:r>
            <a:endParaRPr sz="2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aphicFrame>
        <p:nvGraphicFramePr>
          <p:cNvPr id="243" name="Google Shape;243;p26"/>
          <p:cNvGraphicFramePr/>
          <p:nvPr/>
        </p:nvGraphicFramePr>
        <p:xfrm>
          <a:off x="2763800" y="132523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{77BED3A3-42CE-4FA7-90DF-D893D2506285}</a:tableStyleId>
              </a:tblPr>
              <a:tblGrid>
                <a:gridCol w="506350"/>
                <a:gridCol w="1051875"/>
                <a:gridCol w="1510325"/>
                <a:gridCol w="1564725"/>
                <a:gridCol w="1441600"/>
              </a:tblGrid>
              <a:tr h="421125">
                <a:tc rowSpan="5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 gridSpan="4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"/>
                        <a:t>Konsekwencje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</a:tr>
              <a:tr h="42112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"/>
                        <a:t>Nieistotne 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"/>
                        <a:t>Znaczące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"/>
                        <a:t>Bardzo duże 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985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"/>
                        <a:t>Małe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</a:tr>
              <a:tr h="657600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"/>
                        <a:t>Średnie 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B6D7A8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</a:tr>
              <a:tr h="622875">
                <a:tc vMerge="1"/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"/>
                        <a:t>Duże </a:t>
                      </a:r>
                      <a:endParaRPr b="1"/>
                    </a:p>
                  </a:txBody>
                  <a:tcPr marT="91425" marB="91425" marR="91425" marL="91425" anchor="ctr">
                    <a:lnL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  <a:solidFill>
                      <a:srgbClr val="EA9999"/>
                    </a:solidFill>
                  </a:tcPr>
                </a:tc>
              </a:tr>
            </a:tbl>
          </a:graphicData>
        </a:graphic>
      </p:graphicFrame>
      <p:sp>
        <p:nvSpPr>
          <p:cNvPr id="244" name="Google Shape;244;p26"/>
          <p:cNvSpPr txBox="1"/>
          <p:nvPr>
            <p:ph idx="1" type="subTitle"/>
          </p:nvPr>
        </p:nvSpPr>
        <p:spPr>
          <a:xfrm>
            <a:off x="80625" y="739275"/>
            <a:ext cx="2252100" cy="3623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b="1" lang="pl" sz="1238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Zapoznajcie się z </a:t>
            </a:r>
            <a:r>
              <a:rPr b="1" lang="pl" sz="1238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notatkami</a:t>
            </a:r>
            <a:r>
              <a:rPr b="1" lang="pl" sz="1238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pl" sz="1238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powstałymi w czasie dyskusji o waszej innowacji.  </a:t>
            </a:r>
            <a:endParaRPr sz="1238">
              <a:solidFill>
                <a:srgbClr val="0F519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770"/>
              <a:buNone/>
            </a:pPr>
            <a:r>
              <a:rPr b="1" lang="pl" sz="1238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Zidentyfikujcie trudności i potencjalne ryzyka</a:t>
            </a:r>
            <a:r>
              <a:rPr lang="pl" sz="1238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 związane z wprowadzaniem przez was innowacji. </a:t>
            </a:r>
            <a:r>
              <a:rPr b="1" lang="pl" sz="1238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Jeśli </a:t>
            </a:r>
            <a:r>
              <a:rPr b="1" lang="pl" sz="1238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czegoś</a:t>
            </a:r>
            <a:r>
              <a:rPr b="1" lang="pl" sz="1238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r>
              <a:rPr lang="pl" sz="1238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w notatkach </a:t>
            </a:r>
            <a:r>
              <a:rPr b="1" lang="pl" sz="1238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brakuje, dopiszcie.  </a:t>
            </a:r>
            <a:endParaRPr b="1" sz="1238">
              <a:solidFill>
                <a:srgbClr val="0F519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770"/>
              <a:buNone/>
            </a:pPr>
            <a:r>
              <a:rPr lang="pl" sz="1238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Następnie </a:t>
            </a:r>
            <a:r>
              <a:rPr b="1" lang="pl" sz="1238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przenieście </a:t>
            </a:r>
            <a:r>
              <a:rPr lang="pl" sz="1238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zidentyfikowane </a:t>
            </a:r>
            <a:r>
              <a:rPr lang="pl" sz="1238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trudności</a:t>
            </a:r>
            <a:r>
              <a:rPr lang="pl" sz="1238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 i ryzyka </a:t>
            </a:r>
            <a:r>
              <a:rPr b="1" lang="pl" sz="1238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na macierz ryzyka.</a:t>
            </a:r>
            <a:endParaRPr b="1" sz="1238">
              <a:solidFill>
                <a:srgbClr val="0F519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SzPts val="770"/>
              <a:buNone/>
            </a:pPr>
            <a:r>
              <a:rPr b="1" lang="pl" sz="1238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Zaprezentujcie waszą macierz na forum</a:t>
            </a:r>
            <a:r>
              <a:rPr lang="pl" sz="1238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 i wspólnie ze wszystkimi wypracujcie </a:t>
            </a:r>
            <a:r>
              <a:rPr b="1" lang="pl" sz="1238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konkretne sposoby</a:t>
            </a:r>
            <a:r>
              <a:rPr lang="pl" sz="1238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, które pomogą wam poradzić sobie z tymi problemami i przeciwdziałać ryzykom.</a:t>
            </a:r>
            <a:endParaRPr sz="1900">
              <a:solidFill>
                <a:srgbClr val="0F519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45" name="Google Shape;245;p26"/>
          <p:cNvSpPr txBox="1"/>
          <p:nvPr/>
        </p:nvSpPr>
        <p:spPr>
          <a:xfrm flipH="1" rot="-5400000">
            <a:off x="1702400" y="2441088"/>
            <a:ext cx="2409000" cy="2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500">
                <a:solidFill>
                  <a:schemeClr val="dk1"/>
                </a:solidFill>
              </a:rPr>
              <a:t>Prawdopodobieństwo</a:t>
            </a:r>
            <a:endParaRPr b="1" sz="1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CE09"/>
        </a:solid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7"/>
          <p:cNvSpPr/>
          <p:nvPr/>
        </p:nvSpPr>
        <p:spPr>
          <a:xfrm>
            <a:off x="0" y="0"/>
            <a:ext cx="26859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1" name="Google Shape;251;p27"/>
          <p:cNvGrpSpPr/>
          <p:nvPr/>
        </p:nvGrpSpPr>
        <p:grpSpPr>
          <a:xfrm>
            <a:off x="-25" y="-9875"/>
            <a:ext cx="9144000" cy="749150"/>
            <a:chOff x="-25" y="-9875"/>
            <a:chExt cx="9144000" cy="558900"/>
          </a:xfrm>
        </p:grpSpPr>
        <p:sp>
          <p:nvSpPr>
            <p:cNvPr id="252" name="Google Shape;252;p27"/>
            <p:cNvSpPr/>
            <p:nvPr/>
          </p:nvSpPr>
          <p:spPr>
            <a:xfrm>
              <a:off x="-25" y="-9875"/>
              <a:ext cx="9144000" cy="5589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53" name="Google Shape;253;p27" title="Responsive logo_winner.jp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32150" y="168651"/>
              <a:ext cx="1279724" cy="2018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4" name="Google Shape;254;p27" title="5.2 Pasek z partnerami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5" y="4429100"/>
            <a:ext cx="9144000" cy="714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2750" y="-74148"/>
            <a:ext cx="2504449" cy="7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7"/>
          <p:cNvSpPr txBox="1"/>
          <p:nvPr>
            <p:ph idx="1" type="subTitle"/>
          </p:nvPr>
        </p:nvSpPr>
        <p:spPr>
          <a:xfrm>
            <a:off x="57250" y="1941000"/>
            <a:ext cx="2504400" cy="12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73BB"/>
              </a:buClr>
              <a:buSzPct val="100000"/>
              <a:buFont typeface="Play"/>
              <a:buNone/>
            </a:pPr>
            <a:r>
              <a:rPr b="1" lang="pl" sz="440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Kilka faktów o komunikacji </a:t>
            </a:r>
            <a:endParaRPr b="1" sz="4400">
              <a:solidFill>
                <a:srgbClr val="0F519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00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b="1" sz="3000">
              <a:solidFill>
                <a:srgbClr val="0F519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257" name="Google Shape;257;p27"/>
          <p:cNvSpPr txBox="1"/>
          <p:nvPr>
            <p:ph idx="1" type="subTitle"/>
          </p:nvPr>
        </p:nvSpPr>
        <p:spPr>
          <a:xfrm>
            <a:off x="3401475" y="1247675"/>
            <a:ext cx="5382000" cy="26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73BB"/>
              </a:buClr>
              <a:buSzPts val="4400"/>
              <a:buFont typeface="Play"/>
              <a:buNone/>
            </a:pPr>
            <a:r>
              <a:rPr b="1" lang="pl" sz="2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“Największym problemem w komunikacji jest iluzja, że do niej doszło.” </a:t>
            </a:r>
            <a:endParaRPr b="1" sz="27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400"/>
              <a:buNone/>
            </a:pPr>
            <a:r>
              <a:rPr b="1" lang="pl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G.B. Shaw</a:t>
            </a:r>
            <a:endParaRPr b="1"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0144" y="114300"/>
            <a:ext cx="5862952" cy="491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CE09"/>
        </a:solidFill>
      </p:bgPr>
    </p:bg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7" name="Google Shape;267;p29"/>
          <p:cNvGrpSpPr/>
          <p:nvPr/>
        </p:nvGrpSpPr>
        <p:grpSpPr>
          <a:xfrm>
            <a:off x="-25" y="-9875"/>
            <a:ext cx="9144000" cy="749150"/>
            <a:chOff x="-25" y="-9875"/>
            <a:chExt cx="9144000" cy="558900"/>
          </a:xfrm>
        </p:grpSpPr>
        <p:sp>
          <p:nvSpPr>
            <p:cNvPr id="268" name="Google Shape;268;p29"/>
            <p:cNvSpPr/>
            <p:nvPr/>
          </p:nvSpPr>
          <p:spPr>
            <a:xfrm>
              <a:off x="-25" y="-9875"/>
              <a:ext cx="9144000" cy="5589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69" name="Google Shape;269;p29" title="Responsive logo_winner.jp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32150" y="168651"/>
              <a:ext cx="1279724" cy="2018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70" name="Google Shape;270;p29" title="5.2 Pasek z partnerami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5" y="4429100"/>
            <a:ext cx="9144000" cy="714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2750" y="-74148"/>
            <a:ext cx="2504449" cy="7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9"/>
          <p:cNvSpPr txBox="1"/>
          <p:nvPr>
            <p:ph idx="1" type="subTitle"/>
          </p:nvPr>
        </p:nvSpPr>
        <p:spPr>
          <a:xfrm>
            <a:off x="719975" y="1314475"/>
            <a:ext cx="7481400" cy="26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400"/>
              <a:buNone/>
            </a:pPr>
            <a:r>
              <a:rPr b="1" lang="pl" sz="2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 może pójść nie tak w komunikacji?</a:t>
            </a:r>
            <a:endParaRPr b="1"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0144" y="114300"/>
            <a:ext cx="5862952" cy="491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CE09"/>
        </a:solidFill>
      </p:bgPr>
    </p:bg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1"/>
          <p:cNvSpPr/>
          <p:nvPr/>
        </p:nvSpPr>
        <p:spPr>
          <a:xfrm>
            <a:off x="0" y="0"/>
            <a:ext cx="22452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3" name="Google Shape;283;p31"/>
          <p:cNvGrpSpPr/>
          <p:nvPr/>
        </p:nvGrpSpPr>
        <p:grpSpPr>
          <a:xfrm>
            <a:off x="-25" y="-9875"/>
            <a:ext cx="9144000" cy="749150"/>
            <a:chOff x="-25" y="-9875"/>
            <a:chExt cx="9144000" cy="558900"/>
          </a:xfrm>
        </p:grpSpPr>
        <p:sp>
          <p:nvSpPr>
            <p:cNvPr id="284" name="Google Shape;284;p31"/>
            <p:cNvSpPr/>
            <p:nvPr/>
          </p:nvSpPr>
          <p:spPr>
            <a:xfrm>
              <a:off x="-25" y="-9875"/>
              <a:ext cx="9144000" cy="5589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285" name="Google Shape;285;p31" title="Responsive logo_winner.jp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32150" y="168651"/>
              <a:ext cx="1279724" cy="2018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86" name="Google Shape;286;p31" title="5.2 Pasek z partnerami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5" y="4429100"/>
            <a:ext cx="9144000" cy="714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2750" y="-74148"/>
            <a:ext cx="2504449" cy="7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1"/>
          <p:cNvSpPr txBox="1"/>
          <p:nvPr/>
        </p:nvSpPr>
        <p:spPr>
          <a:xfrm>
            <a:off x="2351775" y="1031100"/>
            <a:ext cx="6632100" cy="31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●"/>
            </a:pPr>
            <a:r>
              <a:rPr lang="pl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nadawanie do niewłaściwego odbiorcy</a:t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●"/>
            </a:pPr>
            <a:r>
              <a:rPr lang="pl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niewłaściwa intencja </a:t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●"/>
            </a:pPr>
            <a:r>
              <a:rPr lang="pl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nieadekwatne kodowanie komunikatu</a:t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●"/>
            </a:pPr>
            <a:r>
              <a:rPr lang="pl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nieadekwatny kanał przekazywania</a:t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●"/>
            </a:pPr>
            <a:r>
              <a:rPr lang="pl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intensywne zakłócenia i szumy </a:t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●"/>
            </a:pPr>
            <a:r>
              <a:rPr lang="pl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złudne poczucie odebrania komunikatu</a:t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●"/>
            </a:pPr>
            <a:r>
              <a:rPr lang="pl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problemy z interpretacją </a:t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 title="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" name="Google Shape;69;p14"/>
          <p:cNvGrpSpPr/>
          <p:nvPr/>
        </p:nvGrpSpPr>
        <p:grpSpPr>
          <a:xfrm>
            <a:off x="-25" y="-9875"/>
            <a:ext cx="9144000" cy="558900"/>
            <a:chOff x="-25" y="-9875"/>
            <a:chExt cx="9144000" cy="558900"/>
          </a:xfrm>
        </p:grpSpPr>
        <p:sp>
          <p:nvSpPr>
            <p:cNvPr id="70" name="Google Shape;70;p14"/>
            <p:cNvSpPr/>
            <p:nvPr/>
          </p:nvSpPr>
          <p:spPr>
            <a:xfrm>
              <a:off x="-25" y="-9875"/>
              <a:ext cx="9144000" cy="5589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71" name="Google Shape;71;p14" title="Responsive logo_winner.jp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932150" y="168651"/>
              <a:ext cx="1279724" cy="2018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2" name="Google Shape;72;p14" title="5.2 Pasek z partnerami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5" y="4429100"/>
            <a:ext cx="9144000" cy="714388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4"/>
          <p:cNvSpPr txBox="1"/>
          <p:nvPr>
            <p:ph idx="1" type="subTitle"/>
          </p:nvPr>
        </p:nvSpPr>
        <p:spPr>
          <a:xfrm>
            <a:off x="735225" y="2189588"/>
            <a:ext cx="7299900" cy="18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b="1" lang="pl" sz="3175">
                <a:solidFill>
                  <a:srgbClr val="F6CE09"/>
                </a:solidFill>
                <a:latin typeface="DM Sans"/>
                <a:ea typeface="DM Sans"/>
                <a:cs typeface="DM Sans"/>
                <a:sym typeface="DM Sans"/>
              </a:rPr>
              <a:t>Dzień pierwszy </a:t>
            </a:r>
            <a:endParaRPr b="1" sz="3175">
              <a:solidFill>
                <a:srgbClr val="F6CE09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 b="1" sz="3175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 b="1" sz="3175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3" name="Google Shape;293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9581" y="-238575"/>
            <a:ext cx="7984836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32"/>
          <p:cNvSpPr/>
          <p:nvPr/>
        </p:nvSpPr>
        <p:spPr>
          <a:xfrm>
            <a:off x="3019763" y="2298938"/>
            <a:ext cx="2080500" cy="2567100"/>
          </a:xfrm>
          <a:prstGeom prst="rect">
            <a:avLst/>
          </a:prstGeom>
          <a:solidFill>
            <a:schemeClr val="lt1"/>
          </a:solidFill>
          <a:ln cap="flat" cmpd="sng" w="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5" name="Google Shape;295;p32"/>
          <p:cNvSpPr txBox="1"/>
          <p:nvPr/>
        </p:nvSpPr>
        <p:spPr>
          <a:xfrm>
            <a:off x="214238" y="4675856"/>
            <a:ext cx="3960300" cy="3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7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Kwadrat komunikacyjny von Thuna</a:t>
            </a:r>
            <a:endParaRPr sz="17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296" name="Google Shape;296;p32"/>
          <p:cNvSpPr/>
          <p:nvPr/>
        </p:nvSpPr>
        <p:spPr>
          <a:xfrm>
            <a:off x="4317563" y="628969"/>
            <a:ext cx="982800" cy="944700"/>
          </a:xfrm>
          <a:prstGeom prst="rect">
            <a:avLst/>
          </a:prstGeom>
          <a:solidFill>
            <a:schemeClr val="lt1"/>
          </a:solidFill>
          <a:ln cap="flat" cmpd="sng" w="71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1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Wieje z klimatyzacji</a:t>
            </a:r>
            <a:endParaRPr b="1" sz="11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7" name="Google Shape;297;p32"/>
          <p:cNvSpPr/>
          <p:nvPr/>
        </p:nvSpPr>
        <p:spPr>
          <a:xfrm>
            <a:off x="5185950" y="2814225"/>
            <a:ext cx="2605200" cy="286200"/>
          </a:xfrm>
          <a:prstGeom prst="rect">
            <a:avLst/>
          </a:prstGeom>
          <a:solidFill>
            <a:srgbClr val="3FA9F5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b="1" lang="pl" sz="1000">
                <a:solidFill>
                  <a:srgbClr val="080809"/>
                </a:solidFill>
                <a:latin typeface="Raleway"/>
                <a:ea typeface="Raleway"/>
                <a:cs typeface="Raleway"/>
                <a:sym typeface="Raleway"/>
              </a:rPr>
              <a:t>Jacek mówi, że wiatrak klimatyzacji jest włączony</a:t>
            </a:r>
            <a:endParaRPr b="1" sz="12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8" name="Google Shape;298;p32"/>
          <p:cNvSpPr/>
          <p:nvPr/>
        </p:nvSpPr>
        <p:spPr>
          <a:xfrm>
            <a:off x="5205038" y="3234113"/>
            <a:ext cx="2605200" cy="410400"/>
          </a:xfrm>
          <a:prstGeom prst="rect">
            <a:avLst/>
          </a:prstGeom>
          <a:solidFill>
            <a:srgbClr val="EB6A6F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b="1" lang="pl" sz="1100">
                <a:solidFill>
                  <a:srgbClr val="080809"/>
                </a:solidFill>
                <a:latin typeface="Raleway"/>
                <a:ea typeface="Raleway"/>
                <a:cs typeface="Raleway"/>
                <a:sym typeface="Raleway"/>
              </a:rPr>
              <a:t>Jacek chyba chce, żebym wyłączyła klimatyzację</a:t>
            </a:r>
            <a:endParaRPr b="1" sz="13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9" name="Google Shape;299;p32"/>
          <p:cNvSpPr/>
          <p:nvPr/>
        </p:nvSpPr>
        <p:spPr>
          <a:xfrm>
            <a:off x="5195494" y="3749531"/>
            <a:ext cx="2605200" cy="286200"/>
          </a:xfrm>
          <a:prstGeom prst="rect">
            <a:avLst/>
          </a:prstGeom>
          <a:solidFill>
            <a:srgbClr val="EFF161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100">
                <a:solidFill>
                  <a:srgbClr val="080809"/>
                </a:solidFill>
                <a:latin typeface="Raleway"/>
                <a:ea typeface="Raleway"/>
                <a:cs typeface="Raleway"/>
                <a:sym typeface="Raleway"/>
              </a:rPr>
              <a:t>Jacek, chyba jest zły i obwinia mnie o to, że mu zimno</a:t>
            </a:r>
            <a:endParaRPr b="1" sz="13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00" name="Google Shape;300;p32"/>
          <p:cNvSpPr/>
          <p:nvPr/>
        </p:nvSpPr>
        <p:spPr>
          <a:xfrm>
            <a:off x="5224106" y="4207481"/>
            <a:ext cx="2462100" cy="286200"/>
          </a:xfrm>
          <a:prstGeom prst="rect">
            <a:avLst/>
          </a:prstGeom>
          <a:solidFill>
            <a:srgbClr val="91B928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800"/>
              </a:spcAft>
              <a:buNone/>
            </a:pPr>
            <a:r>
              <a:rPr b="1" lang="pl" sz="1200">
                <a:solidFill>
                  <a:srgbClr val="080809"/>
                </a:solidFill>
                <a:latin typeface="Raleway"/>
                <a:ea typeface="Raleway"/>
                <a:cs typeface="Raleway"/>
                <a:sym typeface="Raleway"/>
              </a:rPr>
              <a:t>Jackowi jest zimno, wieje mu</a:t>
            </a:r>
            <a:endParaRPr b="1" sz="1400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CE09"/>
        </a:solidFill>
      </p:bgPr>
    </p:bg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3"/>
          <p:cNvSpPr/>
          <p:nvPr/>
        </p:nvSpPr>
        <p:spPr>
          <a:xfrm>
            <a:off x="0" y="0"/>
            <a:ext cx="22452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6" name="Google Shape;306;p33"/>
          <p:cNvGrpSpPr/>
          <p:nvPr/>
        </p:nvGrpSpPr>
        <p:grpSpPr>
          <a:xfrm>
            <a:off x="-25" y="-9875"/>
            <a:ext cx="9144000" cy="749150"/>
            <a:chOff x="-25" y="-9875"/>
            <a:chExt cx="9144000" cy="558900"/>
          </a:xfrm>
        </p:grpSpPr>
        <p:sp>
          <p:nvSpPr>
            <p:cNvPr id="307" name="Google Shape;307;p33"/>
            <p:cNvSpPr/>
            <p:nvPr/>
          </p:nvSpPr>
          <p:spPr>
            <a:xfrm>
              <a:off x="-25" y="-9875"/>
              <a:ext cx="9144000" cy="5589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08" name="Google Shape;308;p33" title="Responsive logo_winner.jp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32150" y="168651"/>
              <a:ext cx="1279724" cy="2018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09" name="Google Shape;309;p33" title="5.2 Pasek z partnerami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5" y="4429100"/>
            <a:ext cx="9144000" cy="714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2750" y="-74148"/>
            <a:ext cx="2504449" cy="7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33"/>
          <p:cNvSpPr txBox="1"/>
          <p:nvPr>
            <p:ph idx="1" type="subTitle"/>
          </p:nvPr>
        </p:nvSpPr>
        <p:spPr>
          <a:xfrm>
            <a:off x="2571250" y="1095000"/>
            <a:ext cx="6336300" cy="298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pl" sz="2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Jakie </a:t>
            </a:r>
            <a:r>
              <a:rPr b="1" lang="pl" sz="2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konkretne trudności komunikacyjne</a:t>
            </a:r>
            <a:r>
              <a:rPr lang="pl" sz="2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pojawiają się w waszej pracy?</a:t>
            </a:r>
            <a:endParaRPr sz="2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4400"/>
              <a:buNone/>
            </a:pPr>
            <a:r>
              <a:t/>
            </a:r>
            <a:endParaRPr sz="2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4400"/>
              <a:buNone/>
            </a:pPr>
            <a:r>
              <a:rPr lang="pl" sz="2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 </a:t>
            </a:r>
            <a:r>
              <a:rPr b="1" lang="pl" sz="2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utrudnia</a:t>
            </a:r>
            <a:r>
              <a:rPr lang="pl" sz="2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wam </a:t>
            </a:r>
            <a:r>
              <a:rPr b="1" lang="pl" sz="2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bycie responsywnymi </a:t>
            </a:r>
            <a:r>
              <a:rPr lang="pl" sz="2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jeśli chodzi o </a:t>
            </a:r>
            <a:r>
              <a:rPr b="1" lang="pl" sz="2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komunikację</a:t>
            </a:r>
            <a:r>
              <a:rPr lang="pl" sz="2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?</a:t>
            </a:r>
            <a:endParaRPr sz="2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12" name="Google Shape;312;p33"/>
          <p:cNvSpPr txBox="1"/>
          <p:nvPr>
            <p:ph idx="1" type="subTitle"/>
          </p:nvPr>
        </p:nvSpPr>
        <p:spPr>
          <a:xfrm>
            <a:off x="295825" y="2217750"/>
            <a:ext cx="1817400" cy="12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l" sz="160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Porozmawiajmy o tym </a:t>
            </a:r>
            <a:r>
              <a:rPr b="1" lang="pl" sz="160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wspólnie</a:t>
            </a:r>
            <a:r>
              <a:rPr b="1" lang="pl" sz="160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b="1" sz="1600">
              <a:solidFill>
                <a:srgbClr val="0F519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CE09"/>
        </a:solid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4"/>
          <p:cNvSpPr/>
          <p:nvPr/>
        </p:nvSpPr>
        <p:spPr>
          <a:xfrm>
            <a:off x="0" y="0"/>
            <a:ext cx="22452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8" name="Google Shape;318;p34"/>
          <p:cNvGrpSpPr/>
          <p:nvPr/>
        </p:nvGrpSpPr>
        <p:grpSpPr>
          <a:xfrm>
            <a:off x="-25" y="-9875"/>
            <a:ext cx="9144000" cy="749150"/>
            <a:chOff x="-25" y="-9875"/>
            <a:chExt cx="9144000" cy="558900"/>
          </a:xfrm>
        </p:grpSpPr>
        <p:sp>
          <p:nvSpPr>
            <p:cNvPr id="319" name="Google Shape;319;p34"/>
            <p:cNvSpPr/>
            <p:nvPr/>
          </p:nvSpPr>
          <p:spPr>
            <a:xfrm>
              <a:off x="-25" y="-9875"/>
              <a:ext cx="9144000" cy="5589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20" name="Google Shape;320;p34" title="Responsive logo_winner.jp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32150" y="168651"/>
              <a:ext cx="1279724" cy="2018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21" name="Google Shape;321;p34" title="5.2 Pasek z partnerami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5" y="4429100"/>
            <a:ext cx="9144000" cy="714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2" name="Google Shape;322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2750" y="-74148"/>
            <a:ext cx="2504449" cy="7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4"/>
          <p:cNvSpPr txBox="1"/>
          <p:nvPr>
            <p:ph idx="1" type="subTitle"/>
          </p:nvPr>
        </p:nvSpPr>
        <p:spPr>
          <a:xfrm>
            <a:off x="295825" y="2217750"/>
            <a:ext cx="1817400" cy="12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pl" sz="160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Spróbujmy</a:t>
            </a:r>
            <a:r>
              <a:rPr lang="pl" sz="160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 asertywnej i empatycznej komunikacji </a:t>
            </a:r>
            <a:endParaRPr b="1" sz="1600">
              <a:solidFill>
                <a:srgbClr val="0F519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24" name="Google Shape;324;p34"/>
          <p:cNvSpPr txBox="1"/>
          <p:nvPr>
            <p:ph idx="1" type="subTitle"/>
          </p:nvPr>
        </p:nvSpPr>
        <p:spPr>
          <a:xfrm>
            <a:off x="2577675" y="764375"/>
            <a:ext cx="6425400" cy="97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Zapraszamy was do pracy dramowej </a:t>
            </a:r>
            <a:endParaRPr sz="2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25" name="Google Shape;325;p34"/>
          <p:cNvSpPr txBox="1"/>
          <p:nvPr>
            <p:ph idx="1" type="subTitle"/>
          </p:nvPr>
        </p:nvSpPr>
        <p:spPr>
          <a:xfrm>
            <a:off x="2742550" y="1511425"/>
            <a:ext cx="6222300" cy="277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●"/>
            </a:pPr>
            <a:r>
              <a:rPr lang="pl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3 sytuacje</a:t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M Sans"/>
              <a:buChar char="○"/>
            </a:pPr>
            <a:r>
              <a:rPr lang="pl"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“Nowe obowiązki”</a:t>
            </a:r>
            <a:endParaRPr sz="1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M Sans"/>
              <a:buChar char="○"/>
            </a:pPr>
            <a:r>
              <a:rPr lang="pl"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“Brak miejsca dla stałej klientki”</a:t>
            </a:r>
            <a:endParaRPr sz="1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M Sans"/>
              <a:buChar char="○"/>
            </a:pPr>
            <a:r>
              <a:rPr lang="pl"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“Responsywne </a:t>
            </a:r>
            <a:r>
              <a:rPr lang="pl"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zmiany</a:t>
            </a:r>
            <a:r>
              <a:rPr lang="pl"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”</a:t>
            </a:r>
            <a:endParaRPr sz="1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●"/>
            </a:pPr>
            <a:r>
              <a:rPr lang="pl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każda osoba dostaje:</a:t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11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M Sans"/>
              <a:buChar char="○"/>
            </a:pPr>
            <a:r>
              <a:rPr lang="pl"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opis roli</a:t>
            </a:r>
            <a:endParaRPr sz="1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238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○"/>
            </a:pPr>
            <a:r>
              <a:rPr lang="pl"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opis </a:t>
            </a:r>
            <a:r>
              <a:rPr lang="pl"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sytuacji</a:t>
            </a:r>
            <a:r>
              <a:rPr lang="pl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●"/>
            </a:pPr>
            <a:r>
              <a:rPr lang="pl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10 min na przygotowanie roli </a:t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</a:pPr>
            <a:r>
              <a:rPr lang="pl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karty obserwacji dla osób nie biorących udział w danej sytuacji</a:t>
            </a:r>
            <a:r>
              <a:rPr lang="pl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18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75"/>
              <a:buNone/>
            </a:pPr>
            <a:r>
              <a:t/>
            </a:r>
            <a:endParaRPr sz="1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CE09"/>
        </a:soli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5"/>
          <p:cNvSpPr/>
          <p:nvPr/>
        </p:nvSpPr>
        <p:spPr>
          <a:xfrm>
            <a:off x="0" y="0"/>
            <a:ext cx="18816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1" name="Google Shape;331;p35"/>
          <p:cNvGrpSpPr/>
          <p:nvPr/>
        </p:nvGrpSpPr>
        <p:grpSpPr>
          <a:xfrm>
            <a:off x="-25" y="-9875"/>
            <a:ext cx="9144000" cy="749150"/>
            <a:chOff x="-25" y="-9875"/>
            <a:chExt cx="9144000" cy="558900"/>
          </a:xfrm>
        </p:grpSpPr>
        <p:sp>
          <p:nvSpPr>
            <p:cNvPr id="332" name="Google Shape;332;p35"/>
            <p:cNvSpPr/>
            <p:nvPr/>
          </p:nvSpPr>
          <p:spPr>
            <a:xfrm>
              <a:off x="-25" y="-9875"/>
              <a:ext cx="9144000" cy="5589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33" name="Google Shape;333;p35" title="Responsive logo_winner.jp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32150" y="168651"/>
              <a:ext cx="1279724" cy="2018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34" name="Google Shape;334;p35" title="5.2 Pasek z partnerami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5" y="4429100"/>
            <a:ext cx="9144000" cy="714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5" name="Google Shape;335;p3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2750" y="-74148"/>
            <a:ext cx="2504449" cy="7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6" name="Google Shape;336;p35"/>
          <p:cNvSpPr txBox="1"/>
          <p:nvPr>
            <p:ph idx="1" type="subTitle"/>
          </p:nvPr>
        </p:nvSpPr>
        <p:spPr>
          <a:xfrm>
            <a:off x="209100" y="1636200"/>
            <a:ext cx="1608300" cy="189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pl" sz="440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Model</a:t>
            </a:r>
            <a:endParaRPr b="1" sz="4400">
              <a:solidFill>
                <a:srgbClr val="0F519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pl" sz="440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FUKO</a:t>
            </a:r>
            <a:endParaRPr b="1" sz="4400">
              <a:solidFill>
                <a:srgbClr val="0F519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pl" sz="440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Asertywna informacja zwrotna</a:t>
            </a:r>
            <a:endParaRPr b="1" sz="3000">
              <a:solidFill>
                <a:srgbClr val="0F519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337" name="Google Shape;337;p35"/>
          <p:cNvGrpSpPr/>
          <p:nvPr/>
        </p:nvGrpSpPr>
        <p:grpSpPr>
          <a:xfrm>
            <a:off x="3879400" y="965415"/>
            <a:ext cx="3183117" cy="3270674"/>
            <a:chOff x="2675582" y="676586"/>
            <a:chExt cx="3793942" cy="3790328"/>
          </a:xfrm>
        </p:grpSpPr>
        <p:sp>
          <p:nvSpPr>
            <p:cNvPr id="338" name="Google Shape;338;p35"/>
            <p:cNvSpPr/>
            <p:nvPr/>
          </p:nvSpPr>
          <p:spPr>
            <a:xfrm rot="-7199815">
              <a:off x="3183352" y="1184485"/>
              <a:ext cx="2774659" cy="2774659"/>
            </a:xfrm>
            <a:prstGeom prst="blockArc">
              <a:avLst>
                <a:gd fmla="val 12622480" name="adj1"/>
                <a:gd fmla="val 18176457" name="adj2"/>
                <a:gd fmla="val 20786" name="adj3"/>
              </a:avLst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79225" lIns="79225" spcFirstLastPara="1" rIns="79225" wrap="square" tIns="79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17"/>
            </a:p>
          </p:txBody>
        </p:sp>
        <p:sp>
          <p:nvSpPr>
            <p:cNvPr id="339" name="Google Shape;339;p35"/>
            <p:cNvSpPr/>
            <p:nvPr/>
          </p:nvSpPr>
          <p:spPr>
            <a:xfrm rot="-1799815">
              <a:off x="3183352" y="1184357"/>
              <a:ext cx="2774659" cy="2774659"/>
            </a:xfrm>
            <a:prstGeom prst="blockArc">
              <a:avLst>
                <a:gd fmla="val 12622480" name="adj1"/>
                <a:gd fmla="val 18176457" name="adj2"/>
                <a:gd fmla="val 20786" name="adj3"/>
              </a:avLst>
            </a:prstGeom>
            <a:solidFill>
              <a:srgbClr val="A4C2F4"/>
            </a:solidFill>
            <a:ln>
              <a:noFill/>
            </a:ln>
          </p:spPr>
          <p:txBody>
            <a:bodyPr anchorCtr="0" anchor="ctr" bIns="79225" lIns="79225" spcFirstLastPara="1" rIns="79225" wrap="square" tIns="79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17"/>
            </a:p>
          </p:txBody>
        </p:sp>
        <p:sp>
          <p:nvSpPr>
            <p:cNvPr id="340" name="Google Shape;340;p35"/>
            <p:cNvSpPr/>
            <p:nvPr/>
          </p:nvSpPr>
          <p:spPr>
            <a:xfrm rot="3600185">
              <a:off x="3187094" y="1184439"/>
              <a:ext cx="2774659" cy="2774659"/>
            </a:xfrm>
            <a:prstGeom prst="blockArc">
              <a:avLst>
                <a:gd fmla="val 12564381" name="adj1"/>
                <a:gd fmla="val 18346131" name="adj2"/>
                <a:gd fmla="val 20844" name="adj3"/>
              </a:avLst>
            </a:prstGeom>
            <a:solidFill>
              <a:srgbClr val="1155CC"/>
            </a:solidFill>
            <a:ln>
              <a:noFill/>
            </a:ln>
          </p:spPr>
          <p:txBody>
            <a:bodyPr anchorCtr="0" anchor="ctr" bIns="79225" lIns="79225" spcFirstLastPara="1" rIns="79225" wrap="square" tIns="79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17"/>
            </a:p>
          </p:txBody>
        </p:sp>
        <p:sp>
          <p:nvSpPr>
            <p:cNvPr id="341" name="Google Shape;341;p35"/>
            <p:cNvSpPr/>
            <p:nvPr/>
          </p:nvSpPr>
          <p:spPr>
            <a:xfrm rot="9000185">
              <a:off x="3185977" y="1184485"/>
              <a:ext cx="2774659" cy="2774659"/>
            </a:xfrm>
            <a:prstGeom prst="blockArc">
              <a:avLst>
                <a:gd fmla="val 12622480" name="adj1"/>
                <a:gd fmla="val 18081133" name="adj2"/>
                <a:gd fmla="val 20809" name="adj3"/>
              </a:avLst>
            </a:prstGeom>
            <a:solidFill>
              <a:srgbClr val="3C78D8"/>
            </a:solidFill>
            <a:ln>
              <a:noFill/>
            </a:ln>
          </p:spPr>
          <p:txBody>
            <a:bodyPr anchorCtr="0" anchor="ctr" bIns="79225" lIns="79225" spcFirstLastPara="1" rIns="79225" wrap="square" tIns="79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517"/>
            </a:p>
          </p:txBody>
        </p:sp>
        <p:grpSp>
          <p:nvGrpSpPr>
            <p:cNvPr id="342" name="Google Shape;342;p35"/>
            <p:cNvGrpSpPr/>
            <p:nvPr/>
          </p:nvGrpSpPr>
          <p:grpSpPr>
            <a:xfrm rot="5400000">
              <a:off x="5379663" y="2278951"/>
              <a:ext cx="585001" cy="585472"/>
              <a:chOff x="1967628" y="812211"/>
              <a:chExt cx="588000" cy="588000"/>
            </a:xfrm>
          </p:grpSpPr>
          <p:sp>
            <p:nvSpPr>
              <p:cNvPr id="343" name="Google Shape;343;p35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3D85C6"/>
              </a:solidFill>
              <a:ln>
                <a:noFill/>
              </a:ln>
              <a:effectLst>
                <a:outerShdw blurRad="123807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79225" lIns="79225" spcFirstLastPara="1" rIns="79225" wrap="square" tIns="792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17"/>
              </a:p>
            </p:txBody>
          </p:sp>
          <p:sp>
            <p:nvSpPr>
              <p:cNvPr id="344" name="Google Shape;344;p35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3D85C6"/>
              </a:solidFill>
              <a:ln>
                <a:noFill/>
              </a:ln>
            </p:spPr>
            <p:txBody>
              <a:bodyPr anchorCtr="0" anchor="ctr" bIns="79225" lIns="79225" spcFirstLastPara="1" rIns="79225" wrap="square" tIns="792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17"/>
              </a:p>
            </p:txBody>
          </p:sp>
        </p:grpSp>
        <p:grpSp>
          <p:nvGrpSpPr>
            <p:cNvPr id="345" name="Google Shape;345;p35"/>
            <p:cNvGrpSpPr/>
            <p:nvPr/>
          </p:nvGrpSpPr>
          <p:grpSpPr>
            <a:xfrm rot="10800000">
              <a:off x="4280709" y="3378529"/>
              <a:ext cx="585001" cy="585472"/>
              <a:chOff x="1967628" y="812211"/>
              <a:chExt cx="588000" cy="588000"/>
            </a:xfrm>
          </p:grpSpPr>
          <p:sp>
            <p:nvSpPr>
              <p:cNvPr id="346" name="Google Shape;346;p35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6FA8DC"/>
              </a:solidFill>
              <a:ln>
                <a:noFill/>
              </a:ln>
              <a:effectLst>
                <a:outerShdw blurRad="123807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79225" lIns="79225" spcFirstLastPara="1" rIns="79225" wrap="square" tIns="792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17"/>
              </a:p>
            </p:txBody>
          </p:sp>
          <p:sp>
            <p:nvSpPr>
              <p:cNvPr id="347" name="Google Shape;347;p35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6FA8DC"/>
              </a:solidFill>
              <a:ln>
                <a:noFill/>
              </a:ln>
            </p:spPr>
            <p:txBody>
              <a:bodyPr anchorCtr="0" anchor="ctr" bIns="79225" lIns="79225" spcFirstLastPara="1" rIns="79225" wrap="square" tIns="792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17"/>
              </a:p>
            </p:txBody>
          </p:sp>
        </p:grpSp>
        <p:grpSp>
          <p:nvGrpSpPr>
            <p:cNvPr id="348" name="Google Shape;348;p35"/>
            <p:cNvGrpSpPr/>
            <p:nvPr/>
          </p:nvGrpSpPr>
          <p:grpSpPr>
            <a:xfrm rot="-5400000">
              <a:off x="3179922" y="2281478"/>
              <a:ext cx="585001" cy="585472"/>
              <a:chOff x="1967628" y="812211"/>
              <a:chExt cx="588000" cy="588000"/>
            </a:xfrm>
          </p:grpSpPr>
          <p:sp>
            <p:nvSpPr>
              <p:cNvPr id="349" name="Google Shape;349;p35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CFE2F3"/>
              </a:solidFill>
              <a:ln>
                <a:noFill/>
              </a:ln>
              <a:effectLst>
                <a:outerShdw blurRad="123807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79225" lIns="79225" spcFirstLastPara="1" rIns="79225" wrap="square" tIns="792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17"/>
              </a:p>
            </p:txBody>
          </p:sp>
          <p:sp>
            <p:nvSpPr>
              <p:cNvPr id="350" name="Google Shape;350;p35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CFE2F3"/>
              </a:solidFill>
              <a:ln>
                <a:noFill/>
              </a:ln>
            </p:spPr>
            <p:txBody>
              <a:bodyPr anchorCtr="0" anchor="ctr" bIns="79225" lIns="79225" spcFirstLastPara="1" rIns="79225" wrap="square" tIns="792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17"/>
              </a:p>
            </p:txBody>
          </p:sp>
        </p:grpSp>
        <p:sp>
          <p:nvSpPr>
            <p:cNvPr id="351" name="Google Shape;351;p35"/>
            <p:cNvSpPr txBox="1"/>
            <p:nvPr/>
          </p:nvSpPr>
          <p:spPr>
            <a:xfrm>
              <a:off x="3214513" y="2360618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9225" lIns="79225" spcFirstLastPara="1" rIns="79225" wrap="square" tIns="792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l" sz="1386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01</a:t>
              </a:r>
              <a:endParaRPr b="1" sz="1386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2" name="Google Shape;352;p35"/>
            <p:cNvSpPr txBox="1"/>
            <p:nvPr/>
          </p:nvSpPr>
          <p:spPr>
            <a:xfrm>
              <a:off x="4335750" y="3460301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9225" lIns="79225" spcFirstLastPara="1" rIns="79225" wrap="square" tIns="792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l" sz="1386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02</a:t>
              </a:r>
              <a:endParaRPr b="1" sz="1386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3" name="Google Shape;353;p35"/>
            <p:cNvSpPr txBox="1"/>
            <p:nvPr/>
          </p:nvSpPr>
          <p:spPr>
            <a:xfrm>
              <a:off x="5419402" y="2360618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9225" lIns="79225" spcFirstLastPara="1" rIns="79225" wrap="square" tIns="792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l" sz="1386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03</a:t>
              </a:r>
              <a:endParaRPr b="1" sz="1386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grpSp>
          <p:nvGrpSpPr>
            <p:cNvPr id="354" name="Google Shape;354;p35"/>
            <p:cNvGrpSpPr/>
            <p:nvPr/>
          </p:nvGrpSpPr>
          <p:grpSpPr>
            <a:xfrm>
              <a:off x="4261689" y="1180926"/>
              <a:ext cx="585001" cy="585530"/>
              <a:chOff x="1967628" y="812211"/>
              <a:chExt cx="588000" cy="588000"/>
            </a:xfrm>
          </p:grpSpPr>
          <p:sp>
            <p:nvSpPr>
              <p:cNvPr id="355" name="Google Shape;355;p35"/>
              <p:cNvSpPr/>
              <p:nvPr/>
            </p:nvSpPr>
            <p:spPr>
              <a:xfrm rot="39023">
                <a:off x="1970909" y="815492"/>
                <a:ext cx="581437" cy="581437"/>
              </a:xfrm>
              <a:prstGeom prst="pie">
                <a:avLst>
                  <a:gd fmla="val 6190354" name="adj1"/>
                  <a:gd fmla="val 14996165" name="adj2"/>
                </a:avLst>
              </a:prstGeom>
              <a:solidFill>
                <a:srgbClr val="0B5394"/>
              </a:solidFill>
              <a:ln>
                <a:noFill/>
              </a:ln>
              <a:effectLst>
                <a:outerShdw blurRad="123807" rotWithShape="0" algn="bl">
                  <a:srgbClr val="000000">
                    <a:alpha val="43000"/>
                  </a:srgbClr>
                </a:outerShdw>
              </a:effectLst>
            </p:spPr>
            <p:txBody>
              <a:bodyPr anchorCtr="0" anchor="ctr" bIns="79225" lIns="79225" spcFirstLastPara="1" rIns="79225" wrap="square" tIns="792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17"/>
              </a:p>
            </p:txBody>
          </p:sp>
          <p:sp>
            <p:nvSpPr>
              <p:cNvPr id="356" name="Google Shape;356;p35"/>
              <p:cNvSpPr/>
              <p:nvPr/>
            </p:nvSpPr>
            <p:spPr>
              <a:xfrm rot="10800000">
                <a:off x="1970875" y="815525"/>
                <a:ext cx="581400" cy="581400"/>
              </a:xfrm>
              <a:prstGeom prst="pie">
                <a:avLst>
                  <a:gd fmla="val 4028252" name="adj1"/>
                  <a:gd fmla="val 17183677" name="adj2"/>
                </a:avLst>
              </a:prstGeom>
              <a:solidFill>
                <a:srgbClr val="0B5394"/>
              </a:solidFill>
              <a:ln>
                <a:noFill/>
              </a:ln>
            </p:spPr>
            <p:txBody>
              <a:bodyPr anchorCtr="0" anchor="ctr" bIns="79225" lIns="79225" spcFirstLastPara="1" rIns="79225" wrap="square" tIns="792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517"/>
              </a:p>
            </p:txBody>
          </p:sp>
        </p:grpSp>
        <p:sp>
          <p:nvSpPr>
            <p:cNvPr id="357" name="Google Shape;357;p35"/>
            <p:cNvSpPr txBox="1"/>
            <p:nvPr/>
          </p:nvSpPr>
          <p:spPr>
            <a:xfrm>
              <a:off x="4335750" y="1254446"/>
              <a:ext cx="507900" cy="26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79225" lIns="79225" spcFirstLastPara="1" rIns="79225" wrap="square" tIns="792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l" sz="1386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04</a:t>
              </a:r>
              <a:endParaRPr b="1" sz="1386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58" name="Google Shape;358;p35"/>
          <p:cNvGrpSpPr/>
          <p:nvPr/>
        </p:nvGrpSpPr>
        <p:grpSpPr>
          <a:xfrm>
            <a:off x="1881585" y="1345308"/>
            <a:ext cx="2840483" cy="1117525"/>
            <a:chOff x="323500" y="1170475"/>
            <a:chExt cx="3362713" cy="1289700"/>
          </a:xfrm>
        </p:grpSpPr>
        <p:sp>
          <p:nvSpPr>
            <p:cNvPr id="359" name="Google Shape;359;p35"/>
            <p:cNvSpPr txBox="1"/>
            <p:nvPr/>
          </p:nvSpPr>
          <p:spPr>
            <a:xfrm>
              <a:off x="323500" y="1170475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9225" lIns="79225" spcFirstLastPara="1" rIns="79225" wrap="square" tIns="792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l" sz="1626">
                  <a:latin typeface="Roboto"/>
                  <a:ea typeface="Roboto"/>
                  <a:cs typeface="Roboto"/>
                  <a:sym typeface="Roboto"/>
                </a:rPr>
                <a:t>FAKTY</a:t>
              </a:r>
              <a:r>
                <a:rPr b="1" lang="pl" sz="1798"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b="1" sz="1798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693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386"/>
                </a:spcAft>
                <a:buNone/>
              </a:pPr>
              <a:r>
                <a:rPr lang="pl" sz="900">
                  <a:latin typeface="Roboto"/>
                  <a:ea typeface="Roboto"/>
                  <a:cs typeface="Roboto"/>
                  <a:sym typeface="Roboto"/>
                </a:rPr>
                <a:t>Mówię o ty, co zaobserwowałem/łam bez osądzania czy krytyki (“oko kamery”)</a:t>
              </a:r>
              <a:endParaRPr b="1" sz="90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360" name="Google Shape;360;p35"/>
            <p:cNvCxnSpPr/>
            <p:nvPr/>
          </p:nvCxnSpPr>
          <p:spPr>
            <a:xfrm rot="10800000">
              <a:off x="2641913" y="1831625"/>
              <a:ext cx="1044300" cy="0"/>
            </a:xfrm>
            <a:prstGeom prst="straightConnector1">
              <a:avLst/>
            </a:prstGeom>
            <a:noFill/>
            <a:ln cap="flat" cmpd="sng" w="9525">
              <a:solidFill>
                <a:srgbClr val="1F887E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361" name="Google Shape;361;p35"/>
          <p:cNvGrpSpPr/>
          <p:nvPr/>
        </p:nvGrpSpPr>
        <p:grpSpPr>
          <a:xfrm>
            <a:off x="1881585" y="2781792"/>
            <a:ext cx="3065765" cy="1117525"/>
            <a:chOff x="323500" y="2828275"/>
            <a:chExt cx="3629413" cy="1289700"/>
          </a:xfrm>
        </p:grpSpPr>
        <p:sp>
          <p:nvSpPr>
            <p:cNvPr id="362" name="Google Shape;362;p35"/>
            <p:cNvSpPr txBox="1"/>
            <p:nvPr/>
          </p:nvSpPr>
          <p:spPr>
            <a:xfrm>
              <a:off x="323500" y="2828275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9225" lIns="79225" spcFirstLastPara="1" rIns="79225" wrap="square" tIns="792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l" sz="1626">
                  <a:latin typeface="Roboto"/>
                  <a:ea typeface="Roboto"/>
                  <a:cs typeface="Roboto"/>
                  <a:sym typeface="Roboto"/>
                </a:rPr>
                <a:t>UCZUCIA</a:t>
              </a:r>
              <a:endParaRPr b="1" sz="1626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693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1386"/>
                </a:spcAft>
                <a:buNone/>
              </a:pPr>
              <a:r>
                <a:rPr lang="pl" sz="910">
                  <a:latin typeface="Roboto"/>
                  <a:ea typeface="Roboto"/>
                  <a:cs typeface="Roboto"/>
                  <a:sym typeface="Roboto"/>
                </a:rPr>
                <a:t>Mówię o uczuciach, które pojawiły się podczas obserwacji faktów  </a:t>
              </a:r>
              <a:endParaRPr b="1" sz="91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363" name="Google Shape;363;p35"/>
            <p:cNvCxnSpPr/>
            <p:nvPr/>
          </p:nvCxnSpPr>
          <p:spPr>
            <a:xfrm rot="10800000">
              <a:off x="2641913" y="3489425"/>
              <a:ext cx="1311000" cy="0"/>
            </a:xfrm>
            <a:prstGeom prst="straightConnector1">
              <a:avLst/>
            </a:prstGeom>
            <a:noFill/>
            <a:ln cap="flat" cmpd="sng" w="9525">
              <a:solidFill>
                <a:srgbClr val="1D7E75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364" name="Google Shape;364;p35"/>
          <p:cNvGrpSpPr/>
          <p:nvPr/>
        </p:nvGrpSpPr>
        <p:grpSpPr>
          <a:xfrm>
            <a:off x="6009063" y="1249885"/>
            <a:ext cx="3049916" cy="1117525"/>
            <a:chOff x="5209825" y="1060350"/>
            <a:chExt cx="3610650" cy="1289700"/>
          </a:xfrm>
        </p:grpSpPr>
        <p:sp>
          <p:nvSpPr>
            <p:cNvPr id="365" name="Google Shape;365;p35"/>
            <p:cNvSpPr txBox="1"/>
            <p:nvPr/>
          </p:nvSpPr>
          <p:spPr>
            <a:xfrm>
              <a:off x="6696475" y="10603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9225" lIns="79225" spcFirstLastPara="1" rIns="79225" wrap="square" tIns="79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l" sz="1626">
                  <a:latin typeface="Roboto"/>
                  <a:ea typeface="Roboto"/>
                  <a:cs typeface="Roboto"/>
                  <a:sym typeface="Roboto"/>
                </a:rPr>
                <a:t>OCZEKIWANIA</a:t>
              </a:r>
              <a:r>
                <a:rPr b="1" lang="pl" sz="1039">
                  <a:latin typeface="Roboto"/>
                  <a:ea typeface="Roboto"/>
                  <a:cs typeface="Roboto"/>
                  <a:sym typeface="Roboto"/>
                </a:rPr>
                <a:t> </a:t>
              </a:r>
              <a:endParaRPr b="1" sz="1039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693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386"/>
                </a:spcAft>
                <a:buNone/>
              </a:pPr>
              <a:r>
                <a:rPr lang="pl" sz="910">
                  <a:latin typeface="Roboto"/>
                  <a:ea typeface="Roboto"/>
                  <a:cs typeface="Roboto"/>
                  <a:sym typeface="Roboto"/>
                </a:rPr>
                <a:t>Proszę o konkretne zachowania, działania, które zaspokoją moją potrzebę - ale niczego nie żądam</a:t>
              </a:r>
              <a:endParaRPr b="1" sz="91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366" name="Google Shape;366;p35"/>
            <p:cNvCxnSpPr/>
            <p:nvPr/>
          </p:nvCxnSpPr>
          <p:spPr>
            <a:xfrm>
              <a:off x="5209825" y="17052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155B55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  <p:grpSp>
        <p:nvGrpSpPr>
          <p:cNvPr id="367" name="Google Shape;367;p35"/>
          <p:cNvGrpSpPr/>
          <p:nvPr/>
        </p:nvGrpSpPr>
        <p:grpSpPr>
          <a:xfrm>
            <a:off x="6009063" y="2948311"/>
            <a:ext cx="3049916" cy="1117525"/>
            <a:chOff x="5209825" y="3020450"/>
            <a:chExt cx="3610650" cy="1289700"/>
          </a:xfrm>
        </p:grpSpPr>
        <p:sp>
          <p:nvSpPr>
            <p:cNvPr id="368" name="Google Shape;368;p35"/>
            <p:cNvSpPr txBox="1"/>
            <p:nvPr/>
          </p:nvSpPr>
          <p:spPr>
            <a:xfrm>
              <a:off x="6696475" y="3020450"/>
              <a:ext cx="2124000" cy="1289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9225" lIns="79225" spcFirstLastPara="1" rIns="79225" wrap="square" tIns="792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pl" sz="1039">
                  <a:latin typeface="Roboto"/>
                  <a:ea typeface="Roboto"/>
                  <a:cs typeface="Roboto"/>
                  <a:sym typeface="Roboto"/>
                </a:rPr>
                <a:t>KONSEKWENCJE</a:t>
              </a:r>
              <a:endParaRPr b="1" sz="1039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693"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1386"/>
                </a:spcAft>
                <a:buNone/>
              </a:pPr>
              <a:r>
                <a:rPr lang="pl" sz="910">
                  <a:latin typeface="Roboto"/>
                  <a:ea typeface="Roboto"/>
                  <a:cs typeface="Roboto"/>
                  <a:sym typeface="Roboto"/>
                </a:rPr>
                <a:t>Mówię o tym, jakie są/ mogą być konsekwencja opisanych faktów</a:t>
              </a:r>
              <a:endParaRPr b="1" sz="910"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369" name="Google Shape;369;p35"/>
            <p:cNvCxnSpPr/>
            <p:nvPr/>
          </p:nvCxnSpPr>
          <p:spPr>
            <a:xfrm>
              <a:off x="5209825" y="3648300"/>
              <a:ext cx="1286700" cy="0"/>
            </a:xfrm>
            <a:prstGeom prst="straightConnector1">
              <a:avLst/>
            </a:prstGeom>
            <a:noFill/>
            <a:ln cap="flat" cmpd="sng" w="9525">
              <a:solidFill>
                <a:srgbClr val="1B786F"/>
              </a:solidFill>
              <a:prstDash val="solid"/>
              <a:round/>
              <a:headEnd len="sm" w="sm" type="none"/>
              <a:tailEnd len="med" w="med" type="oval"/>
            </a:ln>
          </p:spPr>
        </p:cxn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CE09"/>
        </a:solid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6"/>
          <p:cNvSpPr/>
          <p:nvPr/>
        </p:nvSpPr>
        <p:spPr>
          <a:xfrm>
            <a:off x="0" y="0"/>
            <a:ext cx="25992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75" name="Google Shape;375;p36"/>
          <p:cNvGrpSpPr/>
          <p:nvPr/>
        </p:nvGrpSpPr>
        <p:grpSpPr>
          <a:xfrm>
            <a:off x="-25" y="-9875"/>
            <a:ext cx="9144000" cy="749150"/>
            <a:chOff x="-25" y="-9875"/>
            <a:chExt cx="9144000" cy="558900"/>
          </a:xfrm>
        </p:grpSpPr>
        <p:sp>
          <p:nvSpPr>
            <p:cNvPr id="376" name="Google Shape;376;p36"/>
            <p:cNvSpPr/>
            <p:nvPr/>
          </p:nvSpPr>
          <p:spPr>
            <a:xfrm>
              <a:off x="-25" y="-9875"/>
              <a:ext cx="9144000" cy="5589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77" name="Google Shape;377;p36" title="Responsive logo_winner.jp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32150" y="168651"/>
              <a:ext cx="1279724" cy="2018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78" name="Google Shape;378;p36" title="5.2 Pasek z partnerami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5" y="4429100"/>
            <a:ext cx="9144000" cy="714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2750" y="-74148"/>
            <a:ext cx="2504449" cy="7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36"/>
          <p:cNvSpPr txBox="1"/>
          <p:nvPr>
            <p:ph idx="1" type="subTitle"/>
          </p:nvPr>
        </p:nvSpPr>
        <p:spPr>
          <a:xfrm>
            <a:off x="258450" y="1928550"/>
            <a:ext cx="2245200" cy="12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300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Kolejne </a:t>
            </a:r>
            <a:endParaRPr sz="3000">
              <a:solidFill>
                <a:srgbClr val="0F519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300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kroki </a:t>
            </a:r>
            <a:endParaRPr sz="3000">
              <a:solidFill>
                <a:srgbClr val="0F519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l" sz="300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w ramach wprowadzania innowacji </a:t>
            </a:r>
            <a:endParaRPr sz="3000">
              <a:solidFill>
                <a:srgbClr val="0F519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aphicFrame>
        <p:nvGraphicFramePr>
          <p:cNvPr id="381" name="Google Shape;381;p36"/>
          <p:cNvGraphicFramePr/>
          <p:nvPr/>
        </p:nvGraphicFramePr>
        <p:xfrm>
          <a:off x="3025525" y="15110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{77BED3A3-42CE-4FA7-90DF-D893D2506285}</a:tableStyleId>
              </a:tblPr>
              <a:tblGrid>
                <a:gridCol w="1622350"/>
                <a:gridCol w="4100850"/>
              </a:tblGrid>
              <a:tr h="401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200">
                          <a:solidFill>
                            <a:srgbClr val="0F519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październik 2025 </a:t>
                      </a:r>
                      <a:endParaRPr sz="1200">
                        <a:solidFill>
                          <a:srgbClr val="0F519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200">
                          <a:solidFill>
                            <a:srgbClr val="0F519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ostatnie działania w ramach innowacji </a:t>
                      </a:r>
                      <a:endParaRPr sz="1200">
                        <a:solidFill>
                          <a:srgbClr val="0F519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1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200">
                          <a:solidFill>
                            <a:srgbClr val="0F519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listopad 2025</a:t>
                      </a:r>
                      <a:endParaRPr sz="1200">
                        <a:solidFill>
                          <a:srgbClr val="0F519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200">
                          <a:solidFill>
                            <a:srgbClr val="0F519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ewaluacja innowacji i ew. pomysł na kontynuację innowacji </a:t>
                      </a:r>
                      <a:endParaRPr sz="1200">
                        <a:solidFill>
                          <a:srgbClr val="0F519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200">
                          <a:solidFill>
                            <a:srgbClr val="0F519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styczeń/ luty 2026</a:t>
                      </a:r>
                      <a:endParaRPr sz="1200">
                        <a:solidFill>
                          <a:srgbClr val="0F519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200">
                          <a:solidFill>
                            <a:srgbClr val="0F519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prezentacja innowacji na ogólnopolskim forum podczas konferencji podsumowującej projekt </a:t>
                      </a:r>
                      <a:endParaRPr sz="1200">
                        <a:solidFill>
                          <a:srgbClr val="0F519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200">
                          <a:solidFill>
                            <a:srgbClr val="0F519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luty 2026</a:t>
                      </a:r>
                      <a:endParaRPr sz="1200">
                        <a:solidFill>
                          <a:srgbClr val="0F519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200">
                          <a:solidFill>
                            <a:srgbClr val="0F519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spotkanie podsumowujące Program Ambasadorzy Responsywności </a:t>
                      </a:r>
                      <a:endParaRPr sz="1200">
                        <a:solidFill>
                          <a:srgbClr val="0F519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CE09"/>
        </a:solidFill>
      </p:bgPr>
    </p:bg>
    <p:spTree>
      <p:nvGrpSpPr>
        <p:cNvPr id="385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37"/>
          <p:cNvSpPr/>
          <p:nvPr/>
        </p:nvSpPr>
        <p:spPr>
          <a:xfrm>
            <a:off x="0" y="0"/>
            <a:ext cx="26859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7" name="Google Shape;387;p37"/>
          <p:cNvGrpSpPr/>
          <p:nvPr/>
        </p:nvGrpSpPr>
        <p:grpSpPr>
          <a:xfrm>
            <a:off x="-25" y="-9875"/>
            <a:ext cx="9144000" cy="749150"/>
            <a:chOff x="-25" y="-9875"/>
            <a:chExt cx="9144000" cy="558900"/>
          </a:xfrm>
        </p:grpSpPr>
        <p:sp>
          <p:nvSpPr>
            <p:cNvPr id="388" name="Google Shape;388;p37"/>
            <p:cNvSpPr/>
            <p:nvPr/>
          </p:nvSpPr>
          <p:spPr>
            <a:xfrm>
              <a:off x="-25" y="-9875"/>
              <a:ext cx="9144000" cy="5589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389" name="Google Shape;389;p37" title="Responsive logo_winner.jp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32150" y="168651"/>
              <a:ext cx="1279724" cy="2018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90" name="Google Shape;390;p37" title="5.2 Pasek z partnerami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5" y="4429100"/>
            <a:ext cx="9144000" cy="714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1" name="Google Shape;391;p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2750" y="-74148"/>
            <a:ext cx="2504449" cy="7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37"/>
          <p:cNvSpPr txBox="1"/>
          <p:nvPr>
            <p:ph idx="1" type="subTitle"/>
          </p:nvPr>
        </p:nvSpPr>
        <p:spPr>
          <a:xfrm>
            <a:off x="57250" y="1941000"/>
            <a:ext cx="2504400" cy="12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73BB"/>
              </a:buClr>
              <a:buSzPts val="4400"/>
              <a:buFont typeface="Play"/>
              <a:buNone/>
            </a:pPr>
            <a:r>
              <a:rPr lang="pl" sz="255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Kilka faktów o </a:t>
            </a:r>
            <a:r>
              <a:rPr b="1" lang="pl" sz="255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ewaluacji</a:t>
            </a:r>
            <a:endParaRPr b="1" sz="2550">
              <a:solidFill>
                <a:srgbClr val="0F519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00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b="1" sz="3000">
              <a:solidFill>
                <a:srgbClr val="0F519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393" name="Google Shape;393;p37"/>
          <p:cNvSpPr txBox="1"/>
          <p:nvPr>
            <p:ph idx="1" type="subTitle"/>
          </p:nvPr>
        </p:nvSpPr>
        <p:spPr>
          <a:xfrm>
            <a:off x="3401475" y="1247675"/>
            <a:ext cx="5382000" cy="26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73BB"/>
              </a:buClr>
              <a:buSzPts val="4400"/>
              <a:buFont typeface="Play"/>
              <a:buNone/>
            </a:pPr>
            <a:r>
              <a:rPr b="1" lang="pl" sz="2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“</a:t>
            </a:r>
            <a:r>
              <a:rPr b="1" lang="pl" sz="2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Ewaluacja nie jest sądem nad projektem, ale okazją do nauki.”</a:t>
            </a:r>
            <a:endParaRPr b="1" sz="27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400"/>
              <a:buNone/>
            </a:pPr>
            <a:r>
              <a:rPr b="1" lang="pl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Michael Quinn Patton</a:t>
            </a:r>
            <a:endParaRPr b="1"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CE09"/>
        </a:solid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38"/>
          <p:cNvSpPr/>
          <p:nvPr/>
        </p:nvSpPr>
        <p:spPr>
          <a:xfrm>
            <a:off x="0" y="0"/>
            <a:ext cx="26859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99" name="Google Shape;399;p38"/>
          <p:cNvGrpSpPr/>
          <p:nvPr/>
        </p:nvGrpSpPr>
        <p:grpSpPr>
          <a:xfrm>
            <a:off x="-25" y="-9875"/>
            <a:ext cx="9144000" cy="749150"/>
            <a:chOff x="-25" y="-9875"/>
            <a:chExt cx="9144000" cy="558900"/>
          </a:xfrm>
        </p:grpSpPr>
        <p:sp>
          <p:nvSpPr>
            <p:cNvPr id="400" name="Google Shape;400;p38"/>
            <p:cNvSpPr/>
            <p:nvPr/>
          </p:nvSpPr>
          <p:spPr>
            <a:xfrm>
              <a:off x="-25" y="-9875"/>
              <a:ext cx="9144000" cy="5589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01" name="Google Shape;401;p38" title="Responsive logo_winner.jp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32150" y="168651"/>
              <a:ext cx="1279724" cy="2018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02" name="Google Shape;402;p38" title="5.2 Pasek z partnerami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5" y="4429100"/>
            <a:ext cx="9144000" cy="714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2750" y="-74148"/>
            <a:ext cx="2504449" cy="7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38"/>
          <p:cNvSpPr txBox="1"/>
          <p:nvPr>
            <p:ph idx="1" type="subTitle"/>
          </p:nvPr>
        </p:nvSpPr>
        <p:spPr>
          <a:xfrm>
            <a:off x="57250" y="1941000"/>
            <a:ext cx="2504400" cy="12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73BB"/>
              </a:buClr>
              <a:buSzPts val="4400"/>
              <a:buFont typeface="Play"/>
              <a:buNone/>
            </a:pPr>
            <a:r>
              <a:rPr lang="pl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Monitoring a ewaluacja</a:t>
            </a:r>
            <a:endParaRPr>
              <a:solidFill>
                <a:srgbClr val="0F519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00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b="1" sz="3000">
              <a:solidFill>
                <a:srgbClr val="0F519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05" name="Google Shape;405;p38"/>
          <p:cNvSpPr/>
          <p:nvPr/>
        </p:nvSpPr>
        <p:spPr>
          <a:xfrm>
            <a:off x="6465515" y="1657199"/>
            <a:ext cx="1854000" cy="1854000"/>
          </a:xfrm>
          <a:prstGeom prst="ellipse">
            <a:avLst/>
          </a:prstGeom>
          <a:solidFill>
            <a:schemeClr val="accent1"/>
          </a:solidFill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06" name="Google Shape;406;p38"/>
          <p:cNvGrpSpPr/>
          <p:nvPr/>
        </p:nvGrpSpPr>
        <p:grpSpPr>
          <a:xfrm>
            <a:off x="3863062" y="1657199"/>
            <a:ext cx="1854000" cy="1854000"/>
            <a:chOff x="2986712" y="1676962"/>
            <a:chExt cx="1854000" cy="1854000"/>
          </a:xfrm>
        </p:grpSpPr>
        <p:sp>
          <p:nvSpPr>
            <p:cNvPr id="407" name="Google Shape;407;p38"/>
            <p:cNvSpPr/>
            <p:nvPr/>
          </p:nvSpPr>
          <p:spPr>
            <a:xfrm>
              <a:off x="2986712" y="1676962"/>
              <a:ext cx="1854000" cy="1854000"/>
            </a:xfrm>
            <a:prstGeom prst="ellipse">
              <a:avLst/>
            </a:prstGeom>
            <a:solidFill>
              <a:schemeClr val="accent1"/>
            </a:solidFill>
            <a:ln cap="flat" cmpd="sng" w="2857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8" name="Google Shape;408;p38"/>
            <p:cNvSpPr txBox="1"/>
            <p:nvPr/>
          </p:nvSpPr>
          <p:spPr>
            <a:xfrm>
              <a:off x="3068675" y="2246800"/>
              <a:ext cx="1616700" cy="714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Kontrola wykonania</a:t>
              </a:r>
              <a:endParaRPr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pl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 się wydarzyło?</a:t>
              </a:r>
              <a:endParaRPr i="1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i="1" lang="pl" sz="11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Co zostało zrobione?</a:t>
              </a:r>
              <a:endParaRPr i="1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409" name="Google Shape;409;p38"/>
          <p:cNvSpPr txBox="1"/>
          <p:nvPr/>
        </p:nvSpPr>
        <p:spPr>
          <a:xfrm>
            <a:off x="6584175" y="2264763"/>
            <a:ext cx="1616700" cy="71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Ocena wykonania</a:t>
            </a:r>
            <a:endParaRPr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pl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Co osiągnięto?</a:t>
            </a:r>
            <a:endParaRPr i="1"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pl" sz="11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Czy projekt się udał?</a:t>
            </a:r>
            <a:endParaRPr i="1" sz="11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0" name="Google Shape;410;p38"/>
          <p:cNvSpPr txBox="1"/>
          <p:nvPr>
            <p:ph idx="1" type="subTitle"/>
          </p:nvPr>
        </p:nvSpPr>
        <p:spPr>
          <a:xfrm>
            <a:off x="3788800" y="1185650"/>
            <a:ext cx="2002500" cy="392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62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73BB"/>
              </a:buClr>
              <a:buSzPct val="146666"/>
              <a:buFont typeface="Play"/>
              <a:buNone/>
            </a:pPr>
            <a:r>
              <a:rPr b="1" lang="pl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Monitoring</a:t>
            </a:r>
            <a:r>
              <a:rPr b="1" lang="pl" sz="300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b="1" sz="3000">
              <a:solidFill>
                <a:srgbClr val="0F519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11" name="Google Shape;411;p38"/>
          <p:cNvSpPr txBox="1"/>
          <p:nvPr>
            <p:ph idx="1" type="subTitle"/>
          </p:nvPr>
        </p:nvSpPr>
        <p:spPr>
          <a:xfrm>
            <a:off x="6391275" y="1204550"/>
            <a:ext cx="2002500" cy="35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73BB"/>
              </a:buClr>
              <a:buSzPct val="146666"/>
              <a:buFont typeface="Play"/>
              <a:buNone/>
            </a:pPr>
            <a:r>
              <a:rPr b="1" lang="pl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Ewaluacja</a:t>
            </a:r>
            <a:endParaRPr b="1" sz="3000">
              <a:solidFill>
                <a:srgbClr val="0F519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CE09"/>
        </a:solidFill>
      </p:bgPr>
    </p:bg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9"/>
          <p:cNvSpPr/>
          <p:nvPr/>
        </p:nvSpPr>
        <p:spPr>
          <a:xfrm>
            <a:off x="0" y="0"/>
            <a:ext cx="26859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17" name="Google Shape;417;p39"/>
          <p:cNvGrpSpPr/>
          <p:nvPr/>
        </p:nvGrpSpPr>
        <p:grpSpPr>
          <a:xfrm>
            <a:off x="-25" y="-9875"/>
            <a:ext cx="9144000" cy="749150"/>
            <a:chOff x="-25" y="-9875"/>
            <a:chExt cx="9144000" cy="558900"/>
          </a:xfrm>
        </p:grpSpPr>
        <p:sp>
          <p:nvSpPr>
            <p:cNvPr id="418" name="Google Shape;418;p39"/>
            <p:cNvSpPr/>
            <p:nvPr/>
          </p:nvSpPr>
          <p:spPr>
            <a:xfrm>
              <a:off x="-25" y="-9875"/>
              <a:ext cx="9144000" cy="5589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19" name="Google Shape;419;p39" title="Responsive logo_winner.jp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32150" y="168651"/>
              <a:ext cx="1279724" cy="2018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20" name="Google Shape;420;p39" title="5.2 Pasek z partnerami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5" y="4429100"/>
            <a:ext cx="9144000" cy="714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1" name="Google Shape;421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2750" y="-74148"/>
            <a:ext cx="2504449" cy="7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p39"/>
          <p:cNvSpPr txBox="1"/>
          <p:nvPr>
            <p:ph idx="1" type="subTitle"/>
          </p:nvPr>
        </p:nvSpPr>
        <p:spPr>
          <a:xfrm>
            <a:off x="57250" y="1941000"/>
            <a:ext cx="2504400" cy="12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73BB"/>
              </a:buClr>
              <a:buSzPts val="4400"/>
              <a:buFont typeface="Play"/>
              <a:buNone/>
            </a:pPr>
            <a:r>
              <a:rPr b="1" lang="pl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E</a:t>
            </a:r>
            <a:r>
              <a:rPr b="1" lang="pl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waluacja</a:t>
            </a:r>
            <a:endParaRPr b="1">
              <a:solidFill>
                <a:srgbClr val="0F519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00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b="1" sz="3000">
              <a:solidFill>
                <a:srgbClr val="0F519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23" name="Google Shape;423;p39"/>
          <p:cNvSpPr txBox="1"/>
          <p:nvPr/>
        </p:nvSpPr>
        <p:spPr>
          <a:xfrm>
            <a:off x="3194900" y="1427850"/>
            <a:ext cx="2645400" cy="24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24" name="Google Shape;424;p39"/>
          <p:cNvSpPr txBox="1"/>
          <p:nvPr/>
        </p:nvSpPr>
        <p:spPr>
          <a:xfrm>
            <a:off x="3088425" y="1329550"/>
            <a:ext cx="46767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pl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Ocena zasadności danego projektu  ​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pl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Ocena sukcesu  ​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pl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Wnioski na przyszłość  ​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pl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Informacja zwrotna dla realizatorów  ​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Calibri"/>
              <a:buChar char="●"/>
            </a:pPr>
            <a:r>
              <a:rPr lang="pl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Informacja zwrotna dla grantodawców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CE09"/>
        </a:solidFill>
      </p:bgPr>
    </p:bg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0"/>
          <p:cNvSpPr/>
          <p:nvPr/>
        </p:nvSpPr>
        <p:spPr>
          <a:xfrm>
            <a:off x="0" y="0"/>
            <a:ext cx="26859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30" name="Google Shape;430;p40"/>
          <p:cNvGrpSpPr/>
          <p:nvPr/>
        </p:nvGrpSpPr>
        <p:grpSpPr>
          <a:xfrm>
            <a:off x="-25" y="-9875"/>
            <a:ext cx="9144000" cy="749150"/>
            <a:chOff x="-25" y="-9875"/>
            <a:chExt cx="9144000" cy="558900"/>
          </a:xfrm>
        </p:grpSpPr>
        <p:sp>
          <p:nvSpPr>
            <p:cNvPr id="431" name="Google Shape;431;p40"/>
            <p:cNvSpPr/>
            <p:nvPr/>
          </p:nvSpPr>
          <p:spPr>
            <a:xfrm>
              <a:off x="-25" y="-9875"/>
              <a:ext cx="9144000" cy="5589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32" name="Google Shape;432;p40" title="Responsive logo_winner.jp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32150" y="168651"/>
              <a:ext cx="1279724" cy="2018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33" name="Google Shape;433;p40" title="5.2 Pasek z partnerami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5" y="4429100"/>
            <a:ext cx="9144000" cy="714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4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2750" y="-74148"/>
            <a:ext cx="2504449" cy="7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40"/>
          <p:cNvSpPr txBox="1"/>
          <p:nvPr>
            <p:ph idx="1" type="subTitle"/>
          </p:nvPr>
        </p:nvSpPr>
        <p:spPr>
          <a:xfrm>
            <a:off x="57250" y="1941000"/>
            <a:ext cx="2504400" cy="12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73BB"/>
              </a:buClr>
              <a:buSzPts val="4400"/>
              <a:buFont typeface="Play"/>
              <a:buNone/>
            </a:pPr>
            <a:r>
              <a:rPr b="1" lang="pl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Ewaluacja</a:t>
            </a:r>
            <a:endParaRPr b="1">
              <a:solidFill>
                <a:srgbClr val="0F519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00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b="1" sz="3000">
              <a:solidFill>
                <a:srgbClr val="0F519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36" name="Google Shape;436;p40"/>
          <p:cNvSpPr txBox="1"/>
          <p:nvPr/>
        </p:nvSpPr>
        <p:spPr>
          <a:xfrm>
            <a:off x="3194900" y="1427850"/>
            <a:ext cx="2645400" cy="24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grpSp>
        <p:nvGrpSpPr>
          <p:cNvPr id="437" name="Google Shape;437;p40"/>
          <p:cNvGrpSpPr/>
          <p:nvPr/>
        </p:nvGrpSpPr>
        <p:grpSpPr>
          <a:xfrm>
            <a:off x="4308389" y="973950"/>
            <a:ext cx="3221100" cy="3220500"/>
            <a:chOff x="2961500" y="961400"/>
            <a:chExt cx="3221100" cy="3220500"/>
          </a:xfrm>
        </p:grpSpPr>
        <p:sp>
          <p:nvSpPr>
            <p:cNvPr id="438" name="Google Shape;438;p40"/>
            <p:cNvSpPr/>
            <p:nvPr/>
          </p:nvSpPr>
          <p:spPr>
            <a:xfrm>
              <a:off x="2961500" y="961400"/>
              <a:ext cx="3221100" cy="3220500"/>
            </a:xfrm>
            <a:prstGeom prst="ellipse">
              <a:avLst/>
            </a:prstGeom>
            <a:solidFill>
              <a:srgbClr val="B02B2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9" name="Google Shape;439;p40"/>
            <p:cNvSpPr txBox="1"/>
            <p:nvPr/>
          </p:nvSpPr>
          <p:spPr>
            <a:xfrm>
              <a:off x="3782900" y="1200950"/>
              <a:ext cx="1578000" cy="74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Ewaluacja zewnętrzna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440" name="Google Shape;440;p40"/>
          <p:cNvGrpSpPr/>
          <p:nvPr/>
        </p:nvGrpSpPr>
        <p:grpSpPr>
          <a:xfrm>
            <a:off x="4820939" y="1998750"/>
            <a:ext cx="2195700" cy="2195700"/>
            <a:chOff x="3474050" y="1986200"/>
            <a:chExt cx="2195700" cy="2195700"/>
          </a:xfrm>
        </p:grpSpPr>
        <p:sp>
          <p:nvSpPr>
            <p:cNvPr id="441" name="Google Shape;441;p40"/>
            <p:cNvSpPr/>
            <p:nvPr/>
          </p:nvSpPr>
          <p:spPr>
            <a:xfrm>
              <a:off x="3474050" y="1986200"/>
              <a:ext cx="2195700" cy="2195700"/>
            </a:xfrm>
            <a:prstGeom prst="ellipse">
              <a:avLst/>
            </a:prstGeom>
            <a:solidFill>
              <a:srgbClr val="D8372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2" name="Google Shape;442;p40"/>
            <p:cNvSpPr txBox="1"/>
            <p:nvPr/>
          </p:nvSpPr>
          <p:spPr>
            <a:xfrm>
              <a:off x="3833274" y="2817050"/>
              <a:ext cx="1477200" cy="534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l" sz="13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Ewaluacja wewnętrzna</a:t>
              </a:r>
              <a:endParaRPr sz="13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CE09"/>
        </a:solidFill>
      </p:bgPr>
    </p:bg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41"/>
          <p:cNvSpPr/>
          <p:nvPr/>
        </p:nvSpPr>
        <p:spPr>
          <a:xfrm>
            <a:off x="0" y="0"/>
            <a:ext cx="26859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48" name="Google Shape;448;p41"/>
          <p:cNvGrpSpPr/>
          <p:nvPr/>
        </p:nvGrpSpPr>
        <p:grpSpPr>
          <a:xfrm>
            <a:off x="-25" y="-9875"/>
            <a:ext cx="9144000" cy="749150"/>
            <a:chOff x="-25" y="-9875"/>
            <a:chExt cx="9144000" cy="558900"/>
          </a:xfrm>
        </p:grpSpPr>
        <p:sp>
          <p:nvSpPr>
            <p:cNvPr id="449" name="Google Shape;449;p41"/>
            <p:cNvSpPr/>
            <p:nvPr/>
          </p:nvSpPr>
          <p:spPr>
            <a:xfrm>
              <a:off x="-25" y="-9875"/>
              <a:ext cx="9144000" cy="5589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50" name="Google Shape;450;p41" title="Responsive logo_winner.jp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32150" y="168651"/>
              <a:ext cx="1279724" cy="2018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51" name="Google Shape;451;p41" title="5.2 Pasek z partnerami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5" y="4429100"/>
            <a:ext cx="9144000" cy="714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2750" y="-74148"/>
            <a:ext cx="2504449" cy="7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41"/>
          <p:cNvSpPr txBox="1"/>
          <p:nvPr>
            <p:ph idx="1" type="subTitle"/>
          </p:nvPr>
        </p:nvSpPr>
        <p:spPr>
          <a:xfrm>
            <a:off x="57250" y="1941000"/>
            <a:ext cx="2504400" cy="12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73BB"/>
              </a:buClr>
              <a:buSzPct val="157142"/>
              <a:buFont typeface="Play"/>
              <a:buNone/>
            </a:pPr>
            <a:r>
              <a:rPr b="1" lang="pl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Kryteria i pytania e</a:t>
            </a:r>
            <a:r>
              <a:rPr b="1" lang="pl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waluacyjne</a:t>
            </a:r>
            <a:endParaRPr b="1">
              <a:solidFill>
                <a:srgbClr val="0F519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00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b="1" sz="3000">
              <a:solidFill>
                <a:srgbClr val="0F519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54" name="Google Shape;454;p41"/>
          <p:cNvSpPr txBox="1"/>
          <p:nvPr/>
        </p:nvSpPr>
        <p:spPr>
          <a:xfrm>
            <a:off x="3194900" y="1427850"/>
            <a:ext cx="2645400" cy="24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55" name="Google Shape;455;p41"/>
          <p:cNvSpPr txBox="1"/>
          <p:nvPr/>
        </p:nvSpPr>
        <p:spPr>
          <a:xfrm>
            <a:off x="2923650" y="1189475"/>
            <a:ext cx="59904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 Trafność (Relevance)</a:t>
            </a:r>
            <a:endParaRPr b="1"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Czy projekt odpowiada na realne potrzeby i problemy?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2. Skuteczność (Effectiveness)</a:t>
            </a:r>
            <a:endParaRPr b="1"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Czy osiągnięto zakładane rezultaty i cele?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3. Efektywność (Efficiency)</a:t>
            </a:r>
            <a:endParaRPr b="1"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Czy zasoby (czas, finanse) zostały wykorzystane optymalnie?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4. Trwałość (Sustainability)</a:t>
            </a:r>
            <a:endParaRPr b="1"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Czy rezultaty utrzymają się po zakończeniu?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idx="1" type="subTitle"/>
          </p:nvPr>
        </p:nvSpPr>
        <p:spPr>
          <a:xfrm>
            <a:off x="4222125" y="1590950"/>
            <a:ext cx="4533000" cy="236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pl" sz="2000">
                <a:latin typeface="DM Sans SemiBold"/>
                <a:ea typeface="DM Sans SemiBold"/>
                <a:cs typeface="DM Sans SemiBold"/>
                <a:sym typeface="DM Sans SemiBold"/>
              </a:rPr>
              <a:t>Przestrzeń </a:t>
            </a:r>
            <a:r>
              <a:rPr b="1" lang="pl" sz="200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współpracy </a:t>
            </a:r>
            <a:endParaRPr b="1" sz="2000">
              <a:solidFill>
                <a:srgbClr val="0F519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pl" sz="2000">
                <a:solidFill>
                  <a:srgbClr val="0F519F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i</a:t>
            </a:r>
            <a:r>
              <a:rPr b="1" lang="pl" sz="200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 wzajemnego uczenia</a:t>
            </a:r>
            <a:r>
              <a:rPr lang="pl" sz="2000">
                <a:latin typeface="DM Sans SemiBold"/>
                <a:ea typeface="DM Sans SemiBold"/>
                <a:cs typeface="DM Sans SemiBold"/>
                <a:sym typeface="DM Sans SemiBold"/>
              </a:rPr>
              <a:t> się instytucji i organizacji społecznych, </a:t>
            </a:r>
            <a:endParaRPr sz="2000">
              <a:latin typeface="DM Sans SemiBold"/>
              <a:ea typeface="DM Sans SemiBold"/>
              <a:cs typeface="DM Sans SemiBold"/>
              <a:sym typeface="DM Sans SemiBold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pl" sz="2000">
                <a:latin typeface="DM Sans SemiBold"/>
                <a:ea typeface="DM Sans SemiBold"/>
                <a:cs typeface="DM Sans SemiBold"/>
                <a:sym typeface="DM Sans SemiBold"/>
              </a:rPr>
              <a:t>ich użytkowników, decydentów oraz akademii na rzecz </a:t>
            </a:r>
            <a:r>
              <a:rPr b="1" lang="pl" sz="200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zwiększania responsywności w usługach społecznych</a:t>
            </a:r>
            <a:r>
              <a:rPr lang="pl" sz="2000">
                <a:latin typeface="DM Sans SemiBold"/>
                <a:ea typeface="DM Sans SemiBold"/>
                <a:cs typeface="DM Sans SemiBold"/>
                <a:sym typeface="DM Sans SemiBold"/>
              </a:rPr>
              <a:t> </a:t>
            </a:r>
            <a:r>
              <a:rPr lang="pl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79" name="Google Shape;79;p15"/>
          <p:cNvGrpSpPr/>
          <p:nvPr/>
        </p:nvGrpSpPr>
        <p:grpSpPr>
          <a:xfrm>
            <a:off x="-25" y="-9875"/>
            <a:ext cx="9144000" cy="558900"/>
            <a:chOff x="-25" y="-9875"/>
            <a:chExt cx="9144000" cy="558900"/>
          </a:xfrm>
        </p:grpSpPr>
        <p:sp>
          <p:nvSpPr>
            <p:cNvPr id="80" name="Google Shape;80;p15"/>
            <p:cNvSpPr/>
            <p:nvPr/>
          </p:nvSpPr>
          <p:spPr>
            <a:xfrm>
              <a:off x="-25" y="-9875"/>
              <a:ext cx="9144000" cy="5589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81" name="Google Shape;81;p15" title="Responsive logo_winner.jp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32150" y="168651"/>
              <a:ext cx="1279724" cy="2018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2" name="Google Shape;82;p15" title="5.2 Pasek z partnerami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5" y="4429100"/>
            <a:ext cx="9144000" cy="714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5375" y="1815812"/>
            <a:ext cx="3816800" cy="1346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CE09"/>
        </a:solidFill>
      </p:bgPr>
    </p:bg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42"/>
          <p:cNvSpPr/>
          <p:nvPr/>
        </p:nvSpPr>
        <p:spPr>
          <a:xfrm>
            <a:off x="0" y="0"/>
            <a:ext cx="26859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61" name="Google Shape;461;p42"/>
          <p:cNvGrpSpPr/>
          <p:nvPr/>
        </p:nvGrpSpPr>
        <p:grpSpPr>
          <a:xfrm>
            <a:off x="-25" y="-9875"/>
            <a:ext cx="9144000" cy="749150"/>
            <a:chOff x="-25" y="-9875"/>
            <a:chExt cx="9144000" cy="558900"/>
          </a:xfrm>
        </p:grpSpPr>
        <p:sp>
          <p:nvSpPr>
            <p:cNvPr id="462" name="Google Shape;462;p42"/>
            <p:cNvSpPr/>
            <p:nvPr/>
          </p:nvSpPr>
          <p:spPr>
            <a:xfrm>
              <a:off x="-25" y="-9875"/>
              <a:ext cx="9144000" cy="5589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63" name="Google Shape;463;p42" title="Responsive logo_winner.jp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32150" y="168651"/>
              <a:ext cx="1279724" cy="2018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64" name="Google Shape;464;p42" title="5.2 Pasek z partnerami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5" y="4429100"/>
            <a:ext cx="9144000" cy="714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2750" y="-74148"/>
            <a:ext cx="2504449" cy="7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42"/>
          <p:cNvSpPr txBox="1"/>
          <p:nvPr>
            <p:ph idx="1" type="subTitle"/>
          </p:nvPr>
        </p:nvSpPr>
        <p:spPr>
          <a:xfrm>
            <a:off x="57250" y="1941000"/>
            <a:ext cx="2504400" cy="12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73BB"/>
              </a:buClr>
              <a:buSzPct val="157142"/>
              <a:buFont typeface="Play"/>
              <a:buNone/>
            </a:pPr>
            <a:r>
              <a:rPr b="1" lang="pl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Metody i techniki ewaluacyjne</a:t>
            </a:r>
            <a:endParaRPr b="1">
              <a:solidFill>
                <a:srgbClr val="0F519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00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b="1" sz="3000">
              <a:solidFill>
                <a:srgbClr val="0F519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467" name="Google Shape;467;p42"/>
          <p:cNvSpPr txBox="1"/>
          <p:nvPr/>
        </p:nvSpPr>
        <p:spPr>
          <a:xfrm>
            <a:off x="3194900" y="1427850"/>
            <a:ext cx="2645400" cy="24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468" name="Google Shape;468;p42"/>
          <p:cNvSpPr txBox="1"/>
          <p:nvPr/>
        </p:nvSpPr>
        <p:spPr>
          <a:xfrm>
            <a:off x="2923650" y="1189475"/>
            <a:ext cx="59904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250" lvl="0" marL="45720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pl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Analiza dokumentów​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pl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Wywiady indywidualne i grupowe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pl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Obserwacja​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pl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Badania ankietowe​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92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Calibri"/>
              <a:buChar char="●"/>
            </a:pPr>
            <a:r>
              <a:rPr lang="pl" sz="1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inne…​</a:t>
            </a:r>
            <a:endParaRPr sz="1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72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3" name="Google Shape;473;p43"/>
          <p:cNvGrpSpPr/>
          <p:nvPr/>
        </p:nvGrpSpPr>
        <p:grpSpPr>
          <a:xfrm>
            <a:off x="-25" y="-9875"/>
            <a:ext cx="9144000" cy="558900"/>
            <a:chOff x="-25" y="-9875"/>
            <a:chExt cx="9144000" cy="558900"/>
          </a:xfrm>
        </p:grpSpPr>
        <p:sp>
          <p:nvSpPr>
            <p:cNvPr id="474" name="Google Shape;474;p43"/>
            <p:cNvSpPr/>
            <p:nvPr/>
          </p:nvSpPr>
          <p:spPr>
            <a:xfrm>
              <a:off x="-25" y="-9875"/>
              <a:ext cx="9144000" cy="5589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75" name="Google Shape;475;p43" title="Responsive logo_winner.jp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32150" y="168651"/>
              <a:ext cx="1279724" cy="2018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76" name="Google Shape;476;p43" title="5.2 Pasek z partnerami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5" y="4429100"/>
            <a:ext cx="9144000" cy="714388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43"/>
          <p:cNvSpPr txBox="1"/>
          <p:nvPr/>
        </p:nvSpPr>
        <p:spPr>
          <a:xfrm>
            <a:off x="242850" y="601425"/>
            <a:ext cx="82266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800">
                <a:solidFill>
                  <a:srgbClr val="0F519F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Dokumentowanie - najważniejsze </a:t>
            </a:r>
            <a:r>
              <a:rPr lang="pl" sz="2800">
                <a:solidFill>
                  <a:srgbClr val="0F519F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informacje</a:t>
            </a:r>
            <a:endParaRPr sz="2800">
              <a:solidFill>
                <a:srgbClr val="0F519F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sp>
        <p:nvSpPr>
          <p:cNvPr id="478" name="Google Shape;478;p43"/>
          <p:cNvSpPr txBox="1"/>
          <p:nvPr/>
        </p:nvSpPr>
        <p:spPr>
          <a:xfrm>
            <a:off x="242850" y="1309500"/>
            <a:ext cx="8703000" cy="31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-360862" lvl="0" marL="45720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595959"/>
              </a:buClr>
              <a:buSzPts val="2083"/>
              <a:buFont typeface="DM Sans"/>
              <a:buChar char="●"/>
            </a:pPr>
            <a:r>
              <a:rPr lang="pl" sz="2082">
                <a:solidFill>
                  <a:srgbClr val="595959"/>
                </a:solidFill>
                <a:latin typeface="DM Sans"/>
                <a:ea typeface="DM Sans"/>
                <a:cs typeface="DM Sans"/>
                <a:sym typeface="DM Sans"/>
              </a:rPr>
              <a:t>Dokumenty</a:t>
            </a:r>
            <a:endParaRPr sz="2082">
              <a:solidFill>
                <a:srgbClr val="595959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0862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83"/>
              <a:buFont typeface="DM Sans"/>
              <a:buChar char="●"/>
            </a:pPr>
            <a:r>
              <a:rPr lang="pl" sz="2082">
                <a:solidFill>
                  <a:srgbClr val="595959"/>
                </a:solidFill>
                <a:latin typeface="DM Sans"/>
                <a:ea typeface="DM Sans"/>
                <a:cs typeface="DM Sans"/>
                <a:sym typeface="DM Sans"/>
              </a:rPr>
              <a:t>Relacje</a:t>
            </a:r>
            <a:endParaRPr sz="2082">
              <a:solidFill>
                <a:srgbClr val="595959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0862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83"/>
              <a:buFont typeface="DM Sans"/>
              <a:buChar char="●"/>
            </a:pPr>
            <a:r>
              <a:rPr lang="pl" sz="2082">
                <a:solidFill>
                  <a:srgbClr val="595959"/>
                </a:solidFill>
                <a:latin typeface="DM Sans"/>
                <a:ea typeface="DM Sans"/>
                <a:cs typeface="DM Sans"/>
                <a:sym typeface="DM Sans"/>
              </a:rPr>
              <a:t>Zdjęcia</a:t>
            </a:r>
            <a:endParaRPr sz="2082">
              <a:solidFill>
                <a:srgbClr val="595959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0862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83"/>
              <a:buFont typeface="DM Sans"/>
              <a:buChar char="●"/>
            </a:pPr>
            <a:r>
              <a:rPr lang="pl" sz="2082">
                <a:solidFill>
                  <a:srgbClr val="595959"/>
                </a:solidFill>
                <a:latin typeface="DM Sans"/>
                <a:ea typeface="DM Sans"/>
                <a:cs typeface="DM Sans"/>
                <a:sym typeface="DM Sans"/>
              </a:rPr>
              <a:t>Nagrania (spotkań, rozmów)</a:t>
            </a:r>
            <a:endParaRPr sz="2082">
              <a:solidFill>
                <a:srgbClr val="595959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0862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83"/>
              <a:buFont typeface="DM Sans"/>
              <a:buChar char="●"/>
            </a:pPr>
            <a:r>
              <a:rPr lang="pl" sz="2082">
                <a:solidFill>
                  <a:srgbClr val="595959"/>
                </a:solidFill>
                <a:latin typeface="DM Sans"/>
                <a:ea typeface="DM Sans"/>
                <a:cs typeface="DM Sans"/>
                <a:sym typeface="DM Sans"/>
              </a:rPr>
              <a:t>Notatki głosowe</a:t>
            </a:r>
            <a:endParaRPr sz="2082">
              <a:solidFill>
                <a:srgbClr val="595959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60862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83"/>
              <a:buFont typeface="DM Sans"/>
              <a:buChar char="●"/>
            </a:pPr>
            <a:r>
              <a:rPr b="1" lang="pl" sz="2082">
                <a:solidFill>
                  <a:srgbClr val="595959"/>
                </a:solidFill>
                <a:latin typeface="DM Sans"/>
                <a:ea typeface="DM Sans"/>
                <a:cs typeface="DM Sans"/>
                <a:sym typeface="DM Sans"/>
              </a:rPr>
              <a:t>Dziennik aktywności</a:t>
            </a:r>
            <a:endParaRPr b="1" sz="2082">
              <a:solidFill>
                <a:srgbClr val="595959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3" name="Google Shape;483;p44"/>
          <p:cNvGrpSpPr/>
          <p:nvPr/>
        </p:nvGrpSpPr>
        <p:grpSpPr>
          <a:xfrm>
            <a:off x="-25" y="-9875"/>
            <a:ext cx="9144000" cy="558900"/>
            <a:chOff x="-25" y="-9875"/>
            <a:chExt cx="9144000" cy="558900"/>
          </a:xfrm>
        </p:grpSpPr>
        <p:sp>
          <p:nvSpPr>
            <p:cNvPr id="484" name="Google Shape;484;p44"/>
            <p:cNvSpPr/>
            <p:nvPr/>
          </p:nvSpPr>
          <p:spPr>
            <a:xfrm>
              <a:off x="-25" y="-9875"/>
              <a:ext cx="9144000" cy="5589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85" name="Google Shape;485;p44" title="Responsive logo_winner.jp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32150" y="168651"/>
              <a:ext cx="1279724" cy="2018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86" name="Google Shape;486;p44" title="5.2 Pasek z partnerami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5" y="4429100"/>
            <a:ext cx="9144000" cy="714388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44"/>
          <p:cNvSpPr txBox="1"/>
          <p:nvPr/>
        </p:nvSpPr>
        <p:spPr>
          <a:xfrm>
            <a:off x="242850" y="601425"/>
            <a:ext cx="8226600" cy="59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" sz="2800">
                <a:solidFill>
                  <a:srgbClr val="0F519F"/>
                </a:solidFill>
                <a:latin typeface="DM Sans SemiBold"/>
                <a:ea typeface="DM Sans SemiBold"/>
                <a:cs typeface="DM Sans SemiBold"/>
                <a:sym typeface="DM Sans SemiBold"/>
              </a:rPr>
              <a:t>Dokumentowanie - dziennik aktywności</a:t>
            </a:r>
            <a:endParaRPr sz="2800">
              <a:solidFill>
                <a:srgbClr val="0F519F"/>
              </a:solidFill>
              <a:latin typeface="DM Sans SemiBold"/>
              <a:ea typeface="DM Sans SemiBold"/>
              <a:cs typeface="DM Sans SemiBold"/>
              <a:sym typeface="DM Sans SemiBold"/>
            </a:endParaRPr>
          </a:p>
        </p:txBody>
      </p:sp>
      <p:sp>
        <p:nvSpPr>
          <p:cNvPr id="488" name="Google Shape;488;p44"/>
          <p:cNvSpPr txBox="1"/>
          <p:nvPr/>
        </p:nvSpPr>
        <p:spPr>
          <a:xfrm>
            <a:off x="242850" y="1309500"/>
            <a:ext cx="8703000" cy="317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2082">
              <a:solidFill>
                <a:srgbClr val="595959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aphicFrame>
        <p:nvGraphicFramePr>
          <p:cNvPr id="489" name="Google Shape;489;p44"/>
          <p:cNvGraphicFramePr/>
          <p:nvPr/>
        </p:nvGraphicFramePr>
        <p:xfrm>
          <a:off x="543425" y="14006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{F83BA6A3-4966-4E59-BD9B-8D7D47D6F588}</a:tableStyleId>
              </a:tblPr>
              <a:tblGrid>
                <a:gridCol w="2293425"/>
                <a:gridCol w="1126500"/>
                <a:gridCol w="1126500"/>
                <a:gridCol w="1126500"/>
                <a:gridCol w="1126500"/>
                <a:gridCol w="1126500"/>
              </a:tblGrid>
              <a:tr h="1191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" sz="1000">
                          <a:solidFill>
                            <a:srgbClr val="FFFFFF"/>
                          </a:solidFill>
                        </a:rPr>
                        <a:t>Lipiec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" sz="1000">
                          <a:solidFill>
                            <a:srgbClr val="FFFFFF"/>
                          </a:solidFill>
                        </a:rPr>
                        <a:t>Sierpień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" sz="1000">
                          <a:solidFill>
                            <a:srgbClr val="FFFFFF"/>
                          </a:solidFill>
                        </a:rPr>
                        <a:t>Wrzesień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" sz="1000">
                          <a:solidFill>
                            <a:srgbClr val="FFFFFF"/>
                          </a:solidFill>
                        </a:rPr>
                        <a:t>Październik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85F4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" sz="1000">
                          <a:solidFill>
                            <a:srgbClr val="FFFFFF"/>
                          </a:solidFill>
                        </a:rPr>
                        <a:t>Listopad</a:t>
                      </a:r>
                      <a:endParaRPr b="1" sz="1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285F4"/>
                    </a:solidFill>
                  </a:tcPr>
                </a:tc>
              </a:tr>
              <a:tr h="5954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" sz="1000"/>
                        <a:t>Zrealizowane działania </a:t>
                      </a:r>
                      <a:endParaRPr b="1" sz="10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" sz="1000"/>
                        <a:t>(także przygotowania)</a:t>
                      </a:r>
                      <a:endParaRPr b="1" i="1"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616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" sz="1000"/>
                        <a:t>Zaangażowanie grup odbiorców/obywateli i personelu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29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" sz="1000"/>
                        <a:t>Napotkane trudności</a:t>
                      </a:r>
                      <a:endParaRPr b="1" sz="10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41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" sz="1000"/>
                        <a:t>Odniesione sukcesy</a:t>
                      </a:r>
                      <a:endParaRPr b="1" sz="1000"/>
                    </a:p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i="1"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415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pl" sz="1000"/>
                        <a:t>Uwagi / komentarze</a:t>
                      </a:r>
                      <a:endParaRPr b="1" sz="1000"/>
                    </a:p>
                  </a:txBody>
                  <a:tcPr marT="19050" marB="19050" marR="28575" marL="28575" anchor="ctr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19050" marB="19050" marR="28575" marL="28575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CE09"/>
        </a:solidFill>
      </p:bgPr>
    </p:bg>
    <p:spTree>
      <p:nvGrpSpPr>
        <p:cNvPr id="493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45"/>
          <p:cNvSpPr/>
          <p:nvPr/>
        </p:nvSpPr>
        <p:spPr>
          <a:xfrm>
            <a:off x="0" y="0"/>
            <a:ext cx="25992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5" name="Google Shape;495;p45"/>
          <p:cNvGrpSpPr/>
          <p:nvPr/>
        </p:nvGrpSpPr>
        <p:grpSpPr>
          <a:xfrm>
            <a:off x="-25" y="-9875"/>
            <a:ext cx="9144000" cy="749150"/>
            <a:chOff x="-25" y="-9875"/>
            <a:chExt cx="9144000" cy="558900"/>
          </a:xfrm>
        </p:grpSpPr>
        <p:sp>
          <p:nvSpPr>
            <p:cNvPr id="496" name="Google Shape;496;p45"/>
            <p:cNvSpPr/>
            <p:nvPr/>
          </p:nvSpPr>
          <p:spPr>
            <a:xfrm>
              <a:off x="-25" y="-9875"/>
              <a:ext cx="9144000" cy="5589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497" name="Google Shape;497;p45" title="Responsive logo_winner.jp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32150" y="168651"/>
              <a:ext cx="1279724" cy="2018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98" name="Google Shape;498;p45" title="5.2 Pasek z partnerami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5" y="4429100"/>
            <a:ext cx="9144000" cy="714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Google Shape;499;p4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2750" y="-74148"/>
            <a:ext cx="2504449" cy="7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00" name="Google Shape;500;p45"/>
          <p:cNvSpPr txBox="1"/>
          <p:nvPr>
            <p:ph idx="1" type="subTitle"/>
          </p:nvPr>
        </p:nvSpPr>
        <p:spPr>
          <a:xfrm>
            <a:off x="258450" y="1928550"/>
            <a:ext cx="2245200" cy="12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550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00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Kolejne </a:t>
            </a:r>
            <a:endParaRPr b="1" sz="3000">
              <a:solidFill>
                <a:srgbClr val="0F519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00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kroki </a:t>
            </a:r>
            <a:endParaRPr b="1" sz="3000">
              <a:solidFill>
                <a:srgbClr val="0F519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00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w ramach wprowadzania innowacji </a:t>
            </a:r>
            <a:endParaRPr b="1" sz="3000">
              <a:solidFill>
                <a:srgbClr val="0F519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aphicFrame>
        <p:nvGraphicFramePr>
          <p:cNvPr id="501" name="Google Shape;501;p45"/>
          <p:cNvGraphicFramePr/>
          <p:nvPr/>
        </p:nvGraphicFramePr>
        <p:xfrm>
          <a:off x="3025525" y="151101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{77BED3A3-42CE-4FA7-90DF-D893D2506285}</a:tableStyleId>
              </a:tblPr>
              <a:tblGrid>
                <a:gridCol w="1622350"/>
                <a:gridCol w="4100850"/>
              </a:tblGrid>
              <a:tr h="401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200">
                          <a:solidFill>
                            <a:srgbClr val="0F519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październik 2025 </a:t>
                      </a:r>
                      <a:endParaRPr sz="1200">
                        <a:solidFill>
                          <a:srgbClr val="0F519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200">
                          <a:solidFill>
                            <a:srgbClr val="0F519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ostatnie działania w ramach innowacji </a:t>
                      </a:r>
                      <a:endParaRPr sz="1200">
                        <a:solidFill>
                          <a:srgbClr val="0F519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015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200">
                          <a:solidFill>
                            <a:srgbClr val="0F519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listopad 2025</a:t>
                      </a:r>
                      <a:endParaRPr sz="1200">
                        <a:solidFill>
                          <a:srgbClr val="0F519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200">
                          <a:solidFill>
                            <a:srgbClr val="0F519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ewaluacja innowacji i ew. pomysł na kontynuację innowacji </a:t>
                      </a:r>
                      <a:endParaRPr sz="1200">
                        <a:solidFill>
                          <a:srgbClr val="0F519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200">
                          <a:solidFill>
                            <a:srgbClr val="0F519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styczeń/ luty 2026</a:t>
                      </a:r>
                      <a:endParaRPr sz="1200">
                        <a:solidFill>
                          <a:srgbClr val="0F519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200">
                          <a:solidFill>
                            <a:srgbClr val="0F519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prezentacja innowacji na ogólnopolskim forum podczas konferencji podsumowującej projekt </a:t>
                      </a:r>
                      <a:endParaRPr sz="1200">
                        <a:solidFill>
                          <a:srgbClr val="0F519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200">
                          <a:solidFill>
                            <a:srgbClr val="0F519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luty 2026</a:t>
                      </a:r>
                      <a:endParaRPr sz="1200">
                        <a:solidFill>
                          <a:srgbClr val="0F519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pl" sz="1200">
                          <a:solidFill>
                            <a:srgbClr val="0F519F"/>
                          </a:solidFill>
                          <a:latin typeface="DM Sans"/>
                          <a:ea typeface="DM Sans"/>
                          <a:cs typeface="DM Sans"/>
                          <a:sym typeface="DM Sans"/>
                        </a:rPr>
                        <a:t>spotkanie podsumowujące Program Ambasadorzy Responsywności </a:t>
                      </a:r>
                      <a:endParaRPr sz="1200">
                        <a:solidFill>
                          <a:srgbClr val="0F519F"/>
                        </a:solidFill>
                        <a:latin typeface="DM Sans"/>
                        <a:ea typeface="DM Sans"/>
                        <a:cs typeface="DM Sans"/>
                        <a:sym typeface="DM Sans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F519F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CE09"/>
        </a:solidFill>
      </p:bgPr>
    </p:bg>
    <p:spTree>
      <p:nvGrpSpPr>
        <p:cNvPr id="505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p46"/>
          <p:cNvSpPr/>
          <p:nvPr/>
        </p:nvSpPr>
        <p:spPr>
          <a:xfrm>
            <a:off x="0" y="0"/>
            <a:ext cx="26859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07" name="Google Shape;507;p46"/>
          <p:cNvGrpSpPr/>
          <p:nvPr/>
        </p:nvGrpSpPr>
        <p:grpSpPr>
          <a:xfrm>
            <a:off x="-25" y="-9875"/>
            <a:ext cx="9144000" cy="749150"/>
            <a:chOff x="-25" y="-9875"/>
            <a:chExt cx="9144000" cy="558900"/>
          </a:xfrm>
        </p:grpSpPr>
        <p:sp>
          <p:nvSpPr>
            <p:cNvPr id="508" name="Google Shape;508;p46"/>
            <p:cNvSpPr/>
            <p:nvPr/>
          </p:nvSpPr>
          <p:spPr>
            <a:xfrm>
              <a:off x="-25" y="-9875"/>
              <a:ext cx="9144000" cy="5589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09" name="Google Shape;509;p46" title="Responsive logo_winner.jp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32150" y="168651"/>
              <a:ext cx="1279724" cy="2018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10" name="Google Shape;510;p46" title="5.2 Pasek z partnerami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5" y="4429100"/>
            <a:ext cx="9144000" cy="714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11" name="Google Shape;511;p4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2750" y="-74148"/>
            <a:ext cx="2504449" cy="7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Google Shape;512;p46"/>
          <p:cNvSpPr txBox="1"/>
          <p:nvPr>
            <p:ph idx="1" type="subTitle"/>
          </p:nvPr>
        </p:nvSpPr>
        <p:spPr>
          <a:xfrm>
            <a:off x="57250" y="1941000"/>
            <a:ext cx="2504400" cy="12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73BB"/>
              </a:buClr>
              <a:buSzPct val="172549"/>
              <a:buFont typeface="Play"/>
              <a:buNone/>
            </a:pPr>
            <a:r>
              <a:rPr lang="pl" sz="255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Zapraszamy do refleksji nad waszą ewaluacją </a:t>
            </a:r>
            <a:endParaRPr b="1" sz="2550">
              <a:solidFill>
                <a:srgbClr val="0F519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00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b="1" sz="3000">
              <a:solidFill>
                <a:srgbClr val="0F519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13" name="Google Shape;513;p46"/>
          <p:cNvSpPr txBox="1"/>
          <p:nvPr>
            <p:ph idx="1" type="subTitle"/>
          </p:nvPr>
        </p:nvSpPr>
        <p:spPr>
          <a:xfrm>
            <a:off x="3401475" y="1247675"/>
            <a:ext cx="5382000" cy="2693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73BB"/>
              </a:buClr>
              <a:buSzPts val="4400"/>
              <a:buFont typeface="Play"/>
              <a:buNone/>
            </a:pPr>
            <a:r>
              <a:rPr lang="pl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Zastanówcie się nad tym, w</a:t>
            </a:r>
            <a:r>
              <a:rPr b="1" lang="pl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jaki sposób </a:t>
            </a:r>
            <a:r>
              <a:rPr lang="pl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chciałybyście przeprowadzić </a:t>
            </a:r>
            <a:r>
              <a:rPr b="1" lang="pl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ewaluację</a:t>
            </a:r>
            <a:r>
              <a:rPr lang="pl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waszych innowacji</a:t>
            </a:r>
            <a:endParaRPr sz="2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73BB"/>
              </a:buClr>
              <a:buSzPts val="4400"/>
              <a:buFont typeface="Play"/>
              <a:buNone/>
            </a:pPr>
            <a:r>
              <a:rPr lang="pl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Zastanówcie się </a:t>
            </a:r>
            <a:r>
              <a:rPr b="1" lang="pl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skąd będziecie wiedzieć</a:t>
            </a:r>
            <a:r>
              <a:rPr lang="pl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że wasza innowacja się udała? </a:t>
            </a:r>
            <a:endParaRPr sz="2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>
                <a:srgbClr val="3E73BB"/>
              </a:buClr>
              <a:buSzPts val="4400"/>
              <a:buFont typeface="Play"/>
              <a:buNone/>
            </a:pPr>
            <a:r>
              <a:rPr b="1" lang="pl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 jaki sposób</a:t>
            </a:r>
            <a:r>
              <a:rPr lang="pl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to </a:t>
            </a:r>
            <a:r>
              <a:rPr b="1" lang="pl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sprawdzicie</a:t>
            </a:r>
            <a:r>
              <a:rPr lang="pl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?</a:t>
            </a:r>
            <a:endParaRPr b="1"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CE09"/>
        </a:solidFill>
      </p:bgPr>
    </p:bg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47"/>
          <p:cNvSpPr/>
          <p:nvPr/>
        </p:nvSpPr>
        <p:spPr>
          <a:xfrm>
            <a:off x="0" y="0"/>
            <a:ext cx="26859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19" name="Google Shape;519;p47"/>
          <p:cNvGrpSpPr/>
          <p:nvPr/>
        </p:nvGrpSpPr>
        <p:grpSpPr>
          <a:xfrm>
            <a:off x="-25" y="-9875"/>
            <a:ext cx="9144000" cy="749150"/>
            <a:chOff x="-25" y="-9875"/>
            <a:chExt cx="9144000" cy="558900"/>
          </a:xfrm>
        </p:grpSpPr>
        <p:sp>
          <p:nvSpPr>
            <p:cNvPr id="520" name="Google Shape;520;p47"/>
            <p:cNvSpPr/>
            <p:nvPr/>
          </p:nvSpPr>
          <p:spPr>
            <a:xfrm>
              <a:off x="-25" y="-9875"/>
              <a:ext cx="9144000" cy="5589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21" name="Google Shape;521;p47" title="Responsive logo_winner.jp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32150" y="168651"/>
              <a:ext cx="1279724" cy="2018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22" name="Google Shape;522;p47" title="5.2 Pasek z partnerami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5" y="4429100"/>
            <a:ext cx="9144000" cy="714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523" name="Google Shape;523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2750" y="-74148"/>
            <a:ext cx="2504449" cy="7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24" name="Google Shape;524;p47"/>
          <p:cNvSpPr txBox="1"/>
          <p:nvPr>
            <p:ph idx="1" type="subTitle"/>
          </p:nvPr>
        </p:nvSpPr>
        <p:spPr>
          <a:xfrm>
            <a:off x="57250" y="1941000"/>
            <a:ext cx="2504400" cy="12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85000" lnSpcReduction="20000"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73BB"/>
              </a:buClr>
              <a:buSzPct val="172549"/>
              <a:buFont typeface="Play"/>
              <a:buNone/>
            </a:pPr>
            <a:r>
              <a:rPr b="1" lang="pl" sz="255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Strategia Ambasadorów Responsywności </a:t>
            </a:r>
            <a:endParaRPr b="1" sz="2550">
              <a:solidFill>
                <a:srgbClr val="0F519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00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b="1" sz="3000">
              <a:solidFill>
                <a:srgbClr val="0F519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25" name="Google Shape;525;p47"/>
          <p:cNvSpPr txBox="1"/>
          <p:nvPr>
            <p:ph idx="1" type="subTitle"/>
          </p:nvPr>
        </p:nvSpPr>
        <p:spPr>
          <a:xfrm>
            <a:off x="2934875" y="988350"/>
            <a:ext cx="5848500" cy="3315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E73BB"/>
              </a:buClr>
              <a:buSzPts val="4400"/>
              <a:buFont typeface="Play"/>
              <a:buNone/>
            </a:pPr>
            <a:r>
              <a:rPr b="1" lang="pl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 przed nami?</a:t>
            </a:r>
            <a:endParaRPr b="1" sz="2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</a:pPr>
            <a:r>
              <a:rPr lang="pl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kończenie innowacji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</a:pPr>
            <a:r>
              <a:rPr lang="pl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udział i przeprowadzenie ewaluacji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</a:pPr>
            <a:r>
              <a:rPr lang="pl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udział w konferencji kończącej  projekt RESPONSIVE 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DM Sans"/>
              <a:buChar char="●"/>
            </a:pPr>
            <a:r>
              <a:rPr lang="pl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spotkanie międzynarodowe online (możliwe)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55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DM Sans"/>
              <a:buChar char="●"/>
            </a:pPr>
            <a:r>
              <a:rPr lang="pl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spotkanie podsumowujące działania </a:t>
            </a:r>
            <a:r>
              <a:rPr lang="pl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Ambasadorów</a:t>
            </a:r>
            <a:r>
              <a:rPr lang="pl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w ramach projektu</a:t>
            </a:r>
            <a:r>
              <a:rPr b="1" lang="pl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b="1" sz="2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rPr b="1" lang="pl" sz="2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 robimy dalej?</a:t>
            </a:r>
            <a:endParaRPr b="1" sz="2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0" name="Google Shape;530;p48" title="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5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31" name="Google Shape;531;p48"/>
          <p:cNvGrpSpPr/>
          <p:nvPr/>
        </p:nvGrpSpPr>
        <p:grpSpPr>
          <a:xfrm>
            <a:off x="-25" y="-9875"/>
            <a:ext cx="9144000" cy="558900"/>
            <a:chOff x="-25" y="-9875"/>
            <a:chExt cx="9144000" cy="558900"/>
          </a:xfrm>
        </p:grpSpPr>
        <p:sp>
          <p:nvSpPr>
            <p:cNvPr id="532" name="Google Shape;532;p48"/>
            <p:cNvSpPr/>
            <p:nvPr/>
          </p:nvSpPr>
          <p:spPr>
            <a:xfrm>
              <a:off x="-25" y="-9875"/>
              <a:ext cx="9144000" cy="5589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533" name="Google Shape;533;p48" title="Responsive logo_winner.jp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932150" y="168651"/>
              <a:ext cx="1279724" cy="2018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34" name="Google Shape;534;p48" title="5.2 Pasek z partnerami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5" y="4429100"/>
            <a:ext cx="9144000" cy="714388"/>
          </a:xfrm>
          <a:prstGeom prst="rect">
            <a:avLst/>
          </a:prstGeom>
          <a:noFill/>
          <a:ln>
            <a:noFill/>
          </a:ln>
        </p:spPr>
      </p:pic>
      <p:sp>
        <p:nvSpPr>
          <p:cNvPr id="535" name="Google Shape;535;p48"/>
          <p:cNvSpPr txBox="1"/>
          <p:nvPr>
            <p:ph idx="1" type="subTitle"/>
          </p:nvPr>
        </p:nvSpPr>
        <p:spPr>
          <a:xfrm>
            <a:off x="1147000" y="2183138"/>
            <a:ext cx="7299900" cy="182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rPr b="1" lang="pl" sz="3175">
                <a:solidFill>
                  <a:srgbClr val="F6CE09"/>
                </a:solidFill>
                <a:latin typeface="DM Sans"/>
                <a:ea typeface="DM Sans"/>
                <a:cs typeface="DM Sans"/>
                <a:sym typeface="DM Sans"/>
              </a:rPr>
              <a:t>Dziękujemy za wspólną pracę</a:t>
            </a:r>
            <a:r>
              <a:rPr b="1" lang="pl" sz="3175">
                <a:solidFill>
                  <a:srgbClr val="F6CE09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b="1" sz="3175">
              <a:solidFill>
                <a:srgbClr val="F6CE09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 b="1" sz="3175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58"/>
              <a:buNone/>
            </a:pPr>
            <a:r>
              <a:t/>
            </a:r>
            <a:endParaRPr b="1" sz="3175">
              <a:solidFill>
                <a:schemeClr val="lt2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8" name="Google Shape;88;p16"/>
          <p:cNvGrpSpPr/>
          <p:nvPr/>
        </p:nvGrpSpPr>
        <p:grpSpPr>
          <a:xfrm>
            <a:off x="-25" y="-9875"/>
            <a:ext cx="9144000" cy="558900"/>
            <a:chOff x="-25" y="-9875"/>
            <a:chExt cx="9144000" cy="558900"/>
          </a:xfrm>
        </p:grpSpPr>
        <p:sp>
          <p:nvSpPr>
            <p:cNvPr id="89" name="Google Shape;89;p16"/>
            <p:cNvSpPr/>
            <p:nvPr/>
          </p:nvSpPr>
          <p:spPr>
            <a:xfrm>
              <a:off x="-25" y="-9875"/>
              <a:ext cx="9144000" cy="5589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90" name="Google Shape;90;p16" title="Responsive logo_winner.jp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32150" y="168651"/>
              <a:ext cx="1279724" cy="2018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1" name="Google Shape;91;p16" title="5.2 Pasek z partnerami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5" y="4429100"/>
            <a:ext cx="9144000" cy="714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5975" y="4487748"/>
            <a:ext cx="8670474" cy="66775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/>
          <p:nvPr/>
        </p:nvSpPr>
        <p:spPr>
          <a:xfrm>
            <a:off x="1117710" y="1774788"/>
            <a:ext cx="1105500" cy="1880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DCC6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6"/>
          <p:cNvSpPr/>
          <p:nvPr/>
        </p:nvSpPr>
        <p:spPr>
          <a:xfrm>
            <a:off x="2556414" y="1781475"/>
            <a:ext cx="1105500" cy="18804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DCC6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16"/>
          <p:cNvSpPr/>
          <p:nvPr/>
        </p:nvSpPr>
        <p:spPr>
          <a:xfrm>
            <a:off x="3998697" y="1781475"/>
            <a:ext cx="1105500" cy="1880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DCC6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16"/>
          <p:cNvSpPr/>
          <p:nvPr/>
        </p:nvSpPr>
        <p:spPr>
          <a:xfrm>
            <a:off x="5471941" y="1781475"/>
            <a:ext cx="1105500" cy="1880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28575">
            <a:solidFill>
              <a:srgbClr val="DCC6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16"/>
          <p:cNvSpPr/>
          <p:nvPr/>
        </p:nvSpPr>
        <p:spPr>
          <a:xfrm>
            <a:off x="6956600" y="1781475"/>
            <a:ext cx="1105500" cy="1880400"/>
          </a:xfrm>
          <a:prstGeom prst="roundRect">
            <a:avLst>
              <a:gd fmla="val 16667" name="adj"/>
            </a:avLst>
          </a:prstGeom>
          <a:solidFill>
            <a:srgbClr val="0F519F"/>
          </a:solidFill>
          <a:ln cap="flat" cmpd="sng" w="28575">
            <a:solidFill>
              <a:srgbClr val="DCC65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1085275" y="1824250"/>
            <a:ext cx="1187100" cy="18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23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pl" sz="1000">
                <a:solidFill>
                  <a:srgbClr val="595959"/>
                </a:solidFill>
                <a:latin typeface="DM Sans"/>
                <a:ea typeface="DM Sans"/>
                <a:cs typeface="DM Sans"/>
                <a:sym typeface="DM Sans"/>
              </a:rPr>
              <a:t>Konkurs na A</a:t>
            </a:r>
            <a:r>
              <a:rPr b="1" lang="pl" sz="900">
                <a:solidFill>
                  <a:srgbClr val="595959"/>
                </a:solidFill>
                <a:latin typeface="DM Sans"/>
                <a:ea typeface="DM Sans"/>
                <a:cs typeface="DM Sans"/>
                <a:sym typeface="DM Sans"/>
              </a:rPr>
              <a:t>mbasadorów Responsywnosci</a:t>
            </a:r>
            <a:r>
              <a:rPr b="1" lang="pl" sz="700">
                <a:solidFill>
                  <a:srgbClr val="595959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b="1" i="0" sz="800" u="none" cap="none" strike="noStrike">
              <a:solidFill>
                <a:srgbClr val="595959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2605704" y="2055930"/>
            <a:ext cx="1007100" cy="14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23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pl" sz="1000">
                <a:solidFill>
                  <a:srgbClr val="595959"/>
                </a:solidFill>
                <a:latin typeface="DM Sans"/>
                <a:ea typeface="DM Sans"/>
                <a:cs typeface="DM Sans"/>
                <a:sym typeface="DM Sans"/>
              </a:rPr>
              <a:t>Diagnoza i </a:t>
            </a:r>
            <a:r>
              <a:rPr b="1" lang="pl" sz="900">
                <a:solidFill>
                  <a:srgbClr val="595959"/>
                </a:solidFill>
                <a:latin typeface="DM Sans"/>
                <a:ea typeface="DM Sans"/>
                <a:cs typeface="DM Sans"/>
                <a:sym typeface="DM Sans"/>
              </a:rPr>
              <a:t>zaplanowanie</a:t>
            </a:r>
            <a:r>
              <a:rPr b="1" lang="pl" sz="1000">
                <a:solidFill>
                  <a:srgbClr val="595959"/>
                </a:solidFill>
                <a:latin typeface="DM Sans"/>
                <a:ea typeface="DM Sans"/>
                <a:cs typeface="DM Sans"/>
                <a:sym typeface="DM Sans"/>
              </a:rPr>
              <a:t> działań (Formularz Analizy Innowacji)</a:t>
            </a:r>
            <a:endParaRPr b="1" i="0" sz="1100" u="none" cap="none" strike="noStrike">
              <a:solidFill>
                <a:srgbClr val="595959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0" name="Google Shape;100;p16"/>
          <p:cNvSpPr txBox="1"/>
          <p:nvPr/>
        </p:nvSpPr>
        <p:spPr>
          <a:xfrm>
            <a:off x="3937225" y="1985925"/>
            <a:ext cx="1187100" cy="14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23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pl" sz="110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Wdrażanie, monitoring i </a:t>
            </a:r>
            <a:r>
              <a:rPr b="1" lang="pl" sz="90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dokumentowanie </a:t>
            </a:r>
            <a:r>
              <a:rPr b="1" lang="pl" sz="110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zmian</a:t>
            </a:r>
            <a:endParaRPr b="1" i="0" sz="1200" u="none" cap="none" strike="noStrike">
              <a:solidFill>
                <a:srgbClr val="0F519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>
            <a:off x="5521232" y="1992700"/>
            <a:ext cx="1007100" cy="14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23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pl" sz="1000">
                <a:solidFill>
                  <a:srgbClr val="595959"/>
                </a:solidFill>
                <a:latin typeface="DM Sans"/>
                <a:ea typeface="DM Sans"/>
                <a:cs typeface="DM Sans"/>
                <a:sym typeface="DM Sans"/>
              </a:rPr>
              <a:t>Ewaluacja innowacji i </a:t>
            </a:r>
            <a:r>
              <a:rPr b="1" lang="pl" sz="900">
                <a:solidFill>
                  <a:srgbClr val="595959"/>
                </a:solidFill>
                <a:latin typeface="DM Sans"/>
                <a:ea typeface="DM Sans"/>
                <a:cs typeface="DM Sans"/>
                <a:sym typeface="DM Sans"/>
              </a:rPr>
              <a:t>zaplanowanie </a:t>
            </a:r>
            <a:r>
              <a:rPr b="1" lang="pl" sz="1000">
                <a:solidFill>
                  <a:srgbClr val="595959"/>
                </a:solidFill>
                <a:latin typeface="DM Sans"/>
                <a:ea typeface="DM Sans"/>
                <a:cs typeface="DM Sans"/>
                <a:sym typeface="DM Sans"/>
              </a:rPr>
              <a:t>dalszych działań </a:t>
            </a:r>
            <a:r>
              <a:rPr b="1" lang="pl" sz="800">
                <a:solidFill>
                  <a:srgbClr val="595959"/>
                </a:solidFill>
                <a:latin typeface="DM Sans"/>
                <a:ea typeface="DM Sans"/>
                <a:cs typeface="DM Sans"/>
                <a:sym typeface="DM Sans"/>
              </a:rPr>
              <a:t>zapewniających</a:t>
            </a:r>
            <a:r>
              <a:rPr b="1" lang="pl" sz="1000">
                <a:solidFill>
                  <a:srgbClr val="595959"/>
                </a:solidFill>
                <a:latin typeface="DM Sans"/>
                <a:ea typeface="DM Sans"/>
                <a:cs typeface="DM Sans"/>
                <a:sym typeface="DM Sans"/>
              </a:rPr>
              <a:t> trwałość</a:t>
            </a:r>
            <a:endParaRPr b="1" i="0" sz="1000" u="none" cap="none" strike="noStrike">
              <a:solidFill>
                <a:srgbClr val="595959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2" name="Google Shape;102;p16"/>
          <p:cNvSpPr txBox="1"/>
          <p:nvPr/>
        </p:nvSpPr>
        <p:spPr>
          <a:xfrm>
            <a:off x="7005891" y="2057330"/>
            <a:ext cx="1007100" cy="145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230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lang="pl" sz="1000">
                <a:solidFill>
                  <a:srgbClr val="F6CE09"/>
                </a:solidFill>
                <a:latin typeface="DM Sans"/>
                <a:ea typeface="DM Sans"/>
                <a:cs typeface="DM Sans"/>
                <a:sym typeface="DM Sans"/>
              </a:rPr>
              <a:t>Prezentacja wyników innowacji,  zdobytych kompetencji i rozwiązań </a:t>
            </a:r>
            <a:endParaRPr b="1" i="0" sz="1200" u="none" cap="none" strike="noStrike">
              <a:solidFill>
                <a:srgbClr val="F6CE09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03" name="Google Shape;103;p16"/>
          <p:cNvSpPr/>
          <p:nvPr/>
        </p:nvSpPr>
        <p:spPr>
          <a:xfrm>
            <a:off x="2257137" y="2602787"/>
            <a:ext cx="265500" cy="237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CC65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16"/>
          <p:cNvSpPr/>
          <p:nvPr/>
        </p:nvSpPr>
        <p:spPr>
          <a:xfrm>
            <a:off x="3697631" y="2602787"/>
            <a:ext cx="265500" cy="237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CC65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16"/>
          <p:cNvSpPr/>
          <p:nvPr/>
        </p:nvSpPr>
        <p:spPr>
          <a:xfrm>
            <a:off x="5180046" y="2602787"/>
            <a:ext cx="265500" cy="237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CC65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16"/>
          <p:cNvSpPr/>
          <p:nvPr/>
        </p:nvSpPr>
        <p:spPr>
          <a:xfrm>
            <a:off x="6634346" y="2602787"/>
            <a:ext cx="265500" cy="2379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DCC658"/>
          </a:solidFill>
          <a:ln cap="flat" cmpd="sng" w="9525">
            <a:solidFill>
              <a:srgbClr val="59595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386625" y="549025"/>
            <a:ext cx="4858500" cy="57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80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Innowacje (WP5)</a:t>
            </a:r>
            <a:endParaRPr b="1" sz="2800">
              <a:solidFill>
                <a:srgbClr val="0F519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08" name="Google Shape;10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202750" y="-74150"/>
            <a:ext cx="2504449" cy="55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CE09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/>
          <p:nvPr>
            <p:ph idx="1" type="subTitle"/>
          </p:nvPr>
        </p:nvSpPr>
        <p:spPr>
          <a:xfrm>
            <a:off x="182125" y="2212750"/>
            <a:ext cx="2245200" cy="55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Cele warsztatu</a:t>
            </a:r>
            <a:endParaRPr b="1" sz="3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14" name="Google Shape;114;p17"/>
          <p:cNvSpPr txBox="1"/>
          <p:nvPr>
            <p:ph idx="1" type="subTitle"/>
          </p:nvPr>
        </p:nvSpPr>
        <p:spPr>
          <a:xfrm>
            <a:off x="2809825" y="878150"/>
            <a:ext cx="5859000" cy="321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150" lvl="0" marL="4572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M Sans"/>
              <a:buAutoNum type="arabicPeriod"/>
            </a:pPr>
            <a:r>
              <a:rPr b="1" lang="pl"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wzmocnienie sieci Ambasadorów</a:t>
            </a:r>
            <a:r>
              <a:rPr lang="pl"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Responsywności poprzez wymianę doświadczeń </a:t>
            </a:r>
            <a:endParaRPr sz="1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11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M Sans"/>
              <a:buAutoNum type="arabicPeriod"/>
            </a:pPr>
            <a:r>
              <a:rPr lang="pl"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wzmocnienie </a:t>
            </a:r>
            <a:r>
              <a:rPr b="1" lang="pl"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postaw związanych z responsywnością</a:t>
            </a:r>
            <a:r>
              <a:rPr lang="pl"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1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11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M Sans"/>
              <a:buAutoNum type="arabicPeriod"/>
            </a:pPr>
            <a:r>
              <a:rPr lang="pl"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rozwój </a:t>
            </a:r>
            <a:r>
              <a:rPr b="1" lang="pl"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kompetencji</a:t>
            </a:r>
            <a:r>
              <a:rPr lang="pl"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związanych z </a:t>
            </a:r>
            <a:r>
              <a:rPr b="1" lang="pl"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asertywną i empatyczną komunikacją</a:t>
            </a:r>
            <a:r>
              <a:rPr lang="pl"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jako podstawą postawy responsywnej</a:t>
            </a:r>
            <a:endParaRPr sz="1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11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M Sans"/>
              <a:buAutoNum type="arabicPeriod"/>
            </a:pPr>
            <a:r>
              <a:rPr b="1" lang="pl"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wsparcie </a:t>
            </a:r>
            <a:r>
              <a:rPr lang="pl"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we wdrażaniu, monitoringu i ewaluacji innowacji</a:t>
            </a:r>
            <a:endParaRPr sz="1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11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M Sans"/>
              <a:buAutoNum type="arabicPeriod"/>
            </a:pPr>
            <a:r>
              <a:rPr b="1" lang="pl"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identyfikacja trudności i ryzyk</a:t>
            </a:r>
            <a:r>
              <a:rPr lang="pl"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związanych z innowacjami oraz wsparcie w ich przezwyciężaniu </a:t>
            </a:r>
            <a:endParaRPr sz="1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1150" lvl="0" marL="457200" rtl="0" algn="just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DM Sans"/>
              <a:buAutoNum type="arabicPeriod"/>
            </a:pPr>
            <a:r>
              <a:rPr lang="pl"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zaplanowanie działań związanych z</a:t>
            </a:r>
            <a:r>
              <a:rPr b="1" lang="pl"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ewaluacje innowacji </a:t>
            </a:r>
            <a:endParaRPr b="1" sz="1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11150" lvl="0" marL="457200" rtl="0" algn="just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300"/>
              <a:buFont typeface="DM Sans"/>
              <a:buAutoNum type="arabicPeriod"/>
            </a:pPr>
            <a:r>
              <a:rPr lang="pl"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zaplanowanie działań związanych z </a:t>
            </a:r>
            <a:r>
              <a:rPr b="1" lang="pl"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trwałością sieci Ambasadorzy </a:t>
            </a:r>
            <a:r>
              <a:rPr b="1" lang="pl"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Responsywności</a:t>
            </a:r>
            <a:r>
              <a:rPr b="1" lang="pl" sz="13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b="1" sz="13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115" name="Google Shape;115;p17"/>
          <p:cNvGrpSpPr/>
          <p:nvPr/>
        </p:nvGrpSpPr>
        <p:grpSpPr>
          <a:xfrm>
            <a:off x="-25" y="-9875"/>
            <a:ext cx="9144000" cy="558900"/>
            <a:chOff x="-25" y="-9875"/>
            <a:chExt cx="9144000" cy="558900"/>
          </a:xfrm>
        </p:grpSpPr>
        <p:sp>
          <p:nvSpPr>
            <p:cNvPr id="116" name="Google Shape;116;p17"/>
            <p:cNvSpPr/>
            <p:nvPr/>
          </p:nvSpPr>
          <p:spPr>
            <a:xfrm>
              <a:off x="-25" y="-9875"/>
              <a:ext cx="9144000" cy="5589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17" name="Google Shape;117;p17" title="Responsive logo_winner.jp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32150" y="168651"/>
              <a:ext cx="1279724" cy="2018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8" name="Google Shape;118;p17" title="5.2 Pasek z partnerami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5" y="4429100"/>
            <a:ext cx="9144000" cy="714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2750" y="-74150"/>
            <a:ext cx="2504449" cy="55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CE09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/>
          <p:nvPr/>
        </p:nvSpPr>
        <p:spPr>
          <a:xfrm>
            <a:off x="0" y="0"/>
            <a:ext cx="22452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5" name="Google Shape;125;p18"/>
          <p:cNvGrpSpPr/>
          <p:nvPr/>
        </p:nvGrpSpPr>
        <p:grpSpPr>
          <a:xfrm>
            <a:off x="-25" y="-9875"/>
            <a:ext cx="9144000" cy="749150"/>
            <a:chOff x="-25" y="-9875"/>
            <a:chExt cx="9144000" cy="558900"/>
          </a:xfrm>
        </p:grpSpPr>
        <p:sp>
          <p:nvSpPr>
            <p:cNvPr id="126" name="Google Shape;126;p18"/>
            <p:cNvSpPr/>
            <p:nvPr/>
          </p:nvSpPr>
          <p:spPr>
            <a:xfrm>
              <a:off x="-25" y="-9875"/>
              <a:ext cx="9144000" cy="5589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27" name="Google Shape;127;p18" title="Responsive logo_winner.jp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32150" y="168651"/>
              <a:ext cx="1279724" cy="20185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8" name="Google Shape;128;p18" title="5.2 Pasek z partnerami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5" y="4429100"/>
            <a:ext cx="9144000" cy="714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2750" y="-74148"/>
            <a:ext cx="2504449" cy="7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8"/>
          <p:cNvSpPr txBox="1"/>
          <p:nvPr>
            <p:ph idx="1" type="subTitle"/>
          </p:nvPr>
        </p:nvSpPr>
        <p:spPr>
          <a:xfrm>
            <a:off x="0" y="1940988"/>
            <a:ext cx="2245200" cy="128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00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Kontrakt </a:t>
            </a:r>
            <a:endParaRPr b="1" sz="3000">
              <a:solidFill>
                <a:srgbClr val="0F519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31" name="Google Shape;131;p18"/>
          <p:cNvSpPr txBox="1"/>
          <p:nvPr/>
        </p:nvSpPr>
        <p:spPr>
          <a:xfrm>
            <a:off x="2351775" y="1031100"/>
            <a:ext cx="6632100" cy="310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●"/>
            </a:pPr>
            <a:r>
              <a:rPr lang="pl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Pracujemy w bezpiecznej przestrzeni - szanujemy się i słuchamy </a:t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2385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●"/>
            </a:pPr>
            <a:r>
              <a:rPr lang="pl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Pracujemy poufnie </a:t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2385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●"/>
            </a:pPr>
            <a:r>
              <a:rPr lang="pl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Mamy prawo do “nie”</a:t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2385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●"/>
            </a:pPr>
            <a:r>
              <a:rPr lang="pl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Używamy komunikatu “Ja”</a:t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23850" lvl="0" marL="457200" rtl="0" algn="just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●"/>
            </a:pPr>
            <a:r>
              <a:rPr lang="pl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Potrzeby mają pierwszeństwo </a:t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●"/>
            </a:pPr>
            <a:r>
              <a:rPr lang="pl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Jesteśmy tu i teraz </a:t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-32385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DM Sans"/>
              <a:buChar char="●"/>
            </a:pPr>
            <a:r>
              <a:rPr lang="pl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… </a:t>
            </a:r>
            <a:endParaRPr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CE09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9"/>
          <p:cNvSpPr/>
          <p:nvPr/>
        </p:nvSpPr>
        <p:spPr>
          <a:xfrm>
            <a:off x="0" y="0"/>
            <a:ext cx="28728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37" name="Google Shape;137;p19"/>
          <p:cNvGrpSpPr/>
          <p:nvPr/>
        </p:nvGrpSpPr>
        <p:grpSpPr>
          <a:xfrm>
            <a:off x="-25" y="-9875"/>
            <a:ext cx="9144000" cy="558900"/>
            <a:chOff x="-25" y="-9875"/>
            <a:chExt cx="9144000" cy="558900"/>
          </a:xfrm>
        </p:grpSpPr>
        <p:sp>
          <p:nvSpPr>
            <p:cNvPr id="138" name="Google Shape;138;p19"/>
            <p:cNvSpPr/>
            <p:nvPr/>
          </p:nvSpPr>
          <p:spPr>
            <a:xfrm>
              <a:off x="-25" y="-9875"/>
              <a:ext cx="9144000" cy="5589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39" name="Google Shape;139;p19" title="Responsive logo_winner.jp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32150" y="168651"/>
              <a:ext cx="1279724" cy="201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0" name="Google Shape;140;p19"/>
          <p:cNvSpPr txBox="1"/>
          <p:nvPr>
            <p:ph idx="1" type="subTitle"/>
          </p:nvPr>
        </p:nvSpPr>
        <p:spPr>
          <a:xfrm>
            <a:off x="3747300" y="1553837"/>
            <a:ext cx="289500" cy="3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3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1.</a:t>
            </a:r>
            <a:endParaRPr sz="3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1" name="Google Shape;141;p19"/>
          <p:cNvSpPr txBox="1"/>
          <p:nvPr>
            <p:ph idx="1" type="subTitle"/>
          </p:nvPr>
        </p:nvSpPr>
        <p:spPr>
          <a:xfrm>
            <a:off x="4452700" y="1533651"/>
            <a:ext cx="3553800" cy="58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pl" sz="1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 lubię w mojej pracy?</a:t>
            </a:r>
            <a:endParaRPr sz="17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2" name="Google Shape;142;p19"/>
          <p:cNvSpPr txBox="1"/>
          <p:nvPr>
            <p:ph idx="1" type="subTitle"/>
          </p:nvPr>
        </p:nvSpPr>
        <p:spPr>
          <a:xfrm>
            <a:off x="3747300" y="2452854"/>
            <a:ext cx="289500" cy="3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3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2.</a:t>
            </a:r>
            <a:endParaRPr sz="3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3" name="Google Shape;143;p19"/>
          <p:cNvSpPr txBox="1"/>
          <p:nvPr>
            <p:ph idx="1" type="subTitle"/>
          </p:nvPr>
        </p:nvSpPr>
        <p:spPr>
          <a:xfrm>
            <a:off x="4452700" y="2432669"/>
            <a:ext cx="3553800" cy="58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pl" sz="17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Co jest obecnie największym wyzwaniem w moje pracy?</a:t>
            </a:r>
            <a:endParaRPr sz="17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4" name="Google Shape;144;p19"/>
          <p:cNvSpPr txBox="1"/>
          <p:nvPr>
            <p:ph idx="1" type="subTitle"/>
          </p:nvPr>
        </p:nvSpPr>
        <p:spPr>
          <a:xfrm>
            <a:off x="3747300" y="3474644"/>
            <a:ext cx="289500" cy="3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325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3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3.</a:t>
            </a:r>
            <a:endParaRPr sz="3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45" name="Google Shape;145;p19"/>
          <p:cNvSpPr txBox="1"/>
          <p:nvPr>
            <p:ph idx="1" type="subTitle"/>
          </p:nvPr>
        </p:nvSpPr>
        <p:spPr>
          <a:xfrm>
            <a:off x="4452700" y="3454450"/>
            <a:ext cx="3901500" cy="58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pl" sz="16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Czego oczekuję po tym warsztacie?</a:t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146" name="Google Shape;146;p19"/>
          <p:cNvCxnSpPr/>
          <p:nvPr/>
        </p:nvCxnSpPr>
        <p:spPr>
          <a:xfrm>
            <a:off x="3840393" y="2267888"/>
            <a:ext cx="3991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7" name="Google Shape;147;p19"/>
          <p:cNvCxnSpPr/>
          <p:nvPr/>
        </p:nvCxnSpPr>
        <p:spPr>
          <a:xfrm>
            <a:off x="3840393" y="3245987"/>
            <a:ext cx="39918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48" name="Google Shape;148;p19"/>
          <p:cNvSpPr txBox="1"/>
          <p:nvPr>
            <p:ph idx="1" type="subTitle"/>
          </p:nvPr>
        </p:nvSpPr>
        <p:spPr>
          <a:xfrm>
            <a:off x="3747300" y="888500"/>
            <a:ext cx="3553800" cy="4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Poznajmy się </a:t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49" name="Google Shape;149;p19" title="5.2 Pasek z partnerami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5" y="4429100"/>
            <a:ext cx="9144000" cy="714388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9"/>
          <p:cNvSpPr txBox="1"/>
          <p:nvPr>
            <p:ph idx="1" type="subTitle"/>
          </p:nvPr>
        </p:nvSpPr>
        <p:spPr>
          <a:xfrm>
            <a:off x="313800" y="1337275"/>
            <a:ext cx="2245200" cy="270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300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W </a:t>
            </a:r>
            <a:r>
              <a:rPr b="1" lang="pl" sz="300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parach</a:t>
            </a:r>
            <a:r>
              <a:rPr lang="pl" sz="300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 (osób z różnych instytucji) </a:t>
            </a:r>
            <a:r>
              <a:rPr lang="pl" sz="300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odpowiedzcie</a:t>
            </a:r>
            <a:r>
              <a:rPr lang="pl" sz="300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 sobie na </a:t>
            </a:r>
            <a:r>
              <a:rPr b="1" lang="pl" sz="300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poniższe pytania</a:t>
            </a:r>
            <a:r>
              <a:rPr lang="pl" sz="300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3000">
              <a:solidFill>
                <a:srgbClr val="0F519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pl" sz="300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Każda osoba</a:t>
            </a:r>
            <a:r>
              <a:rPr lang="pl" sz="300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 ma 3</a:t>
            </a:r>
            <a:r>
              <a:rPr b="1" lang="pl" sz="300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 minuty</a:t>
            </a:r>
            <a:r>
              <a:rPr lang="pl" sz="300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 na swoją odpowiedź</a:t>
            </a:r>
            <a:endParaRPr sz="3000">
              <a:solidFill>
                <a:srgbClr val="0F519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rPr lang="pl" sz="300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Następnie osoba, z którą rozmawiacie ma za </a:t>
            </a:r>
            <a:r>
              <a:rPr lang="pl" sz="300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zadanie</a:t>
            </a:r>
            <a:r>
              <a:rPr lang="pl" sz="300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 opowiedzieć </a:t>
            </a:r>
            <a:r>
              <a:rPr b="1" lang="pl" sz="300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na forum o tym, czego się o was dowiedziała</a:t>
            </a:r>
            <a:endParaRPr b="1" sz="3000">
              <a:solidFill>
                <a:srgbClr val="0F519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51" name="Google Shape;15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2750" y="-74150"/>
            <a:ext cx="2504449" cy="55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CE09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0"/>
          <p:cNvSpPr/>
          <p:nvPr/>
        </p:nvSpPr>
        <p:spPr>
          <a:xfrm>
            <a:off x="0" y="0"/>
            <a:ext cx="25044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57" name="Google Shape;157;p20"/>
          <p:cNvGrpSpPr/>
          <p:nvPr/>
        </p:nvGrpSpPr>
        <p:grpSpPr>
          <a:xfrm>
            <a:off x="-25" y="-9875"/>
            <a:ext cx="9144000" cy="749150"/>
            <a:chOff x="-25" y="-9875"/>
            <a:chExt cx="9144000" cy="558900"/>
          </a:xfrm>
        </p:grpSpPr>
        <p:sp>
          <p:nvSpPr>
            <p:cNvPr id="158" name="Google Shape;158;p20"/>
            <p:cNvSpPr/>
            <p:nvPr/>
          </p:nvSpPr>
          <p:spPr>
            <a:xfrm>
              <a:off x="-25" y="-9875"/>
              <a:ext cx="9144000" cy="5589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59" name="Google Shape;159;p20" title="Responsive logo_winner.jp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32150" y="168651"/>
              <a:ext cx="1279724" cy="201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0" name="Google Shape;160;p20"/>
          <p:cNvSpPr txBox="1"/>
          <p:nvPr>
            <p:ph idx="1" type="subTitle"/>
          </p:nvPr>
        </p:nvSpPr>
        <p:spPr>
          <a:xfrm>
            <a:off x="2752575" y="1553812"/>
            <a:ext cx="312000" cy="3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3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1.</a:t>
            </a:r>
            <a:endParaRPr sz="3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1" name="Google Shape;161;p20"/>
          <p:cNvSpPr txBox="1"/>
          <p:nvPr>
            <p:ph idx="1" type="subTitle"/>
          </p:nvPr>
        </p:nvSpPr>
        <p:spPr>
          <a:xfrm>
            <a:off x="3064602" y="1533625"/>
            <a:ext cx="5900400" cy="58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rPr lang="pl" sz="15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Jakie moje działania zawodowe są responsywne? Na czym polega ta responsywność?</a:t>
            </a:r>
            <a:endParaRPr sz="15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7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2" name="Google Shape;162;p20"/>
          <p:cNvSpPr txBox="1"/>
          <p:nvPr>
            <p:ph idx="1" type="subTitle"/>
          </p:nvPr>
        </p:nvSpPr>
        <p:spPr>
          <a:xfrm>
            <a:off x="2752575" y="2452829"/>
            <a:ext cx="312000" cy="3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3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2.</a:t>
            </a:r>
            <a:endParaRPr sz="3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3" name="Google Shape;163;p20"/>
          <p:cNvSpPr txBox="1"/>
          <p:nvPr>
            <p:ph idx="1" type="subTitle"/>
          </p:nvPr>
        </p:nvSpPr>
        <p:spPr>
          <a:xfrm>
            <a:off x="3074652" y="2324988"/>
            <a:ext cx="5622600" cy="7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Co zmieniło w sposobie w jaki pracuję (w kontekście responsywności) od kiedy jestem w programie AR?</a:t>
            </a:r>
            <a:endParaRPr sz="15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6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4" name="Google Shape;164;p20"/>
          <p:cNvSpPr txBox="1"/>
          <p:nvPr>
            <p:ph idx="1" type="subTitle"/>
          </p:nvPr>
        </p:nvSpPr>
        <p:spPr>
          <a:xfrm>
            <a:off x="2752575" y="3474619"/>
            <a:ext cx="312000" cy="33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3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3.</a:t>
            </a:r>
            <a:endParaRPr sz="3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65" name="Google Shape;165;p20"/>
          <p:cNvSpPr txBox="1"/>
          <p:nvPr>
            <p:ph idx="1" type="subTitle"/>
          </p:nvPr>
        </p:nvSpPr>
        <p:spPr>
          <a:xfrm>
            <a:off x="3064600" y="3324725"/>
            <a:ext cx="5642700" cy="714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l" sz="1500">
                <a:solidFill>
                  <a:schemeClr val="dk1"/>
                </a:solidFill>
                <a:latin typeface="DM Sans Medium"/>
                <a:ea typeface="DM Sans Medium"/>
                <a:cs typeface="DM Sans Medium"/>
                <a:sym typeface="DM Sans Medium"/>
              </a:rPr>
              <a:t>Co zmieniło się w moim stosunku do współpracowników, a co do odbiorców usług, gdy moja wiedza i kompetencje w zakresie responsywności zaczęły się rozwijać?</a:t>
            </a:r>
            <a:endParaRPr sz="150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75"/>
              <a:buNone/>
            </a:pPr>
            <a:r>
              <a:t/>
            </a:r>
            <a:endParaRPr sz="14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cxnSp>
        <p:nvCxnSpPr>
          <p:cNvPr id="166" name="Google Shape;166;p20"/>
          <p:cNvCxnSpPr/>
          <p:nvPr/>
        </p:nvCxnSpPr>
        <p:spPr>
          <a:xfrm>
            <a:off x="2852912" y="2267863"/>
            <a:ext cx="4302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7" name="Google Shape;167;p20"/>
          <p:cNvCxnSpPr/>
          <p:nvPr/>
        </p:nvCxnSpPr>
        <p:spPr>
          <a:xfrm>
            <a:off x="2852912" y="3121887"/>
            <a:ext cx="43023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68" name="Google Shape;168;p20"/>
          <p:cNvSpPr txBox="1"/>
          <p:nvPr>
            <p:ph idx="1" type="subTitle"/>
          </p:nvPr>
        </p:nvSpPr>
        <p:spPr>
          <a:xfrm>
            <a:off x="3201075" y="888500"/>
            <a:ext cx="5763900" cy="4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Czym jest dla mnie </a:t>
            </a:r>
            <a:r>
              <a:rPr b="1" lang="pl"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osobiście</a:t>
            </a:r>
            <a:r>
              <a:rPr b="1" lang="pl" sz="19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responsywność? </a:t>
            </a:r>
            <a:endParaRPr b="1" sz="19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69" name="Google Shape;169;p20" title="5.2 Pasek z partnerami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5" y="4429100"/>
            <a:ext cx="9144000" cy="714388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0"/>
          <p:cNvSpPr txBox="1"/>
          <p:nvPr>
            <p:ph idx="1" type="subTitle"/>
          </p:nvPr>
        </p:nvSpPr>
        <p:spPr>
          <a:xfrm>
            <a:off x="75250" y="966438"/>
            <a:ext cx="2429100" cy="3235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770"/>
              <a:buNone/>
            </a:pPr>
            <a:r>
              <a:rPr lang="pl" sz="1238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Zastanówcie się, czym jest dla was </a:t>
            </a:r>
            <a:r>
              <a:rPr b="1" lang="pl" sz="1238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osobiście responsywność</a:t>
            </a:r>
            <a:r>
              <a:rPr lang="pl" sz="1238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.</a:t>
            </a:r>
            <a:endParaRPr sz="1238">
              <a:solidFill>
                <a:srgbClr val="0F519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770"/>
              <a:buNone/>
            </a:pPr>
            <a:r>
              <a:rPr lang="pl" sz="1238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Pomóc wam mogą </a:t>
            </a:r>
            <a:r>
              <a:rPr b="1" lang="pl" sz="1238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przykładowe pytania</a:t>
            </a:r>
            <a:r>
              <a:rPr lang="pl" sz="1238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. Na autorefleksję macie 10 min.  Możecie wspomóc się notatką.</a:t>
            </a:r>
            <a:endParaRPr sz="1238">
              <a:solidFill>
                <a:srgbClr val="0F519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770"/>
              <a:buNone/>
            </a:pPr>
            <a:r>
              <a:rPr lang="pl" sz="1238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Następnie </a:t>
            </a:r>
            <a:r>
              <a:rPr b="1" lang="pl" sz="1238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wybierzcie</a:t>
            </a:r>
            <a:r>
              <a:rPr b="1" lang="pl" sz="1238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 jedną z kart</a:t>
            </a:r>
            <a:r>
              <a:rPr lang="pl" sz="1238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, która najlepiej oddaje odpowiedź na to pytanie - jest je </a:t>
            </a:r>
            <a:r>
              <a:rPr b="1" lang="pl" sz="1238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metaforą.</a:t>
            </a:r>
            <a:endParaRPr b="1" sz="1238">
              <a:solidFill>
                <a:srgbClr val="0F519F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80000"/>
              </a:lnSpc>
              <a:spcBef>
                <a:spcPts val="1000"/>
              </a:spcBef>
              <a:spcAft>
                <a:spcPts val="1000"/>
              </a:spcAft>
              <a:buSzPts val="770"/>
              <a:buNone/>
            </a:pPr>
            <a:r>
              <a:rPr b="1" lang="pl" sz="1238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Podzielcie się na forum</a:t>
            </a:r>
            <a:r>
              <a:rPr lang="pl" sz="1238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 swoimi przemyśleniami.</a:t>
            </a:r>
            <a:endParaRPr sz="1900">
              <a:solidFill>
                <a:srgbClr val="0F519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71" name="Google Shape;171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2750" y="-74148"/>
            <a:ext cx="2504449" cy="7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6CE09"/>
        </a:solidFill>
      </p:bgPr>
    </p:bg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/>
          <p:nvPr/>
        </p:nvSpPr>
        <p:spPr>
          <a:xfrm>
            <a:off x="0" y="0"/>
            <a:ext cx="1836600" cy="5143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7" name="Google Shape;177;p21"/>
          <p:cNvGrpSpPr/>
          <p:nvPr/>
        </p:nvGrpSpPr>
        <p:grpSpPr>
          <a:xfrm>
            <a:off x="-25" y="-9875"/>
            <a:ext cx="9144000" cy="749150"/>
            <a:chOff x="-25" y="-9875"/>
            <a:chExt cx="9144000" cy="558900"/>
          </a:xfrm>
        </p:grpSpPr>
        <p:sp>
          <p:nvSpPr>
            <p:cNvPr id="178" name="Google Shape;178;p21"/>
            <p:cNvSpPr/>
            <p:nvPr/>
          </p:nvSpPr>
          <p:spPr>
            <a:xfrm>
              <a:off x="-25" y="-9875"/>
              <a:ext cx="9144000" cy="5589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pic>
          <p:nvPicPr>
            <p:cNvPr id="179" name="Google Shape;179;p21" title="Responsive logo_winner.jpg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3932150" y="168651"/>
              <a:ext cx="1279724" cy="20185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0" name="Google Shape;180;p21"/>
          <p:cNvSpPr txBox="1"/>
          <p:nvPr>
            <p:ph idx="1" type="subTitle"/>
          </p:nvPr>
        </p:nvSpPr>
        <p:spPr>
          <a:xfrm>
            <a:off x="1950975" y="764375"/>
            <a:ext cx="7052100" cy="92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Opowiedzcie</a:t>
            </a:r>
            <a:r>
              <a:rPr b="1" lang="pl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o swojej innowacji oraz o tym, w jakim momencie jej realizacji </a:t>
            </a:r>
            <a:r>
              <a:rPr b="1" lang="pl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teraz</a:t>
            </a:r>
            <a:r>
              <a:rPr b="1" lang="pl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jesteście</a:t>
            </a:r>
            <a:r>
              <a:rPr lang="pl" sz="21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</a:t>
            </a:r>
            <a:endParaRPr sz="21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81" name="Google Shape;181;p21" title="5.2 Pasek z partnerami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5" y="4429100"/>
            <a:ext cx="9144000" cy="7143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02750" y="-74148"/>
            <a:ext cx="2504449" cy="7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1"/>
          <p:cNvSpPr txBox="1"/>
          <p:nvPr>
            <p:ph idx="1" type="subTitle"/>
          </p:nvPr>
        </p:nvSpPr>
        <p:spPr>
          <a:xfrm>
            <a:off x="38975" y="2205675"/>
            <a:ext cx="1692600" cy="12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2000">
                <a:solidFill>
                  <a:srgbClr val="0F519F"/>
                </a:solidFill>
                <a:latin typeface="DM Sans"/>
                <a:ea typeface="DM Sans"/>
                <a:cs typeface="DM Sans"/>
                <a:sym typeface="DM Sans"/>
              </a:rPr>
              <a:t>Prezentacja innowacji </a:t>
            </a:r>
            <a:endParaRPr b="1" sz="2000">
              <a:solidFill>
                <a:srgbClr val="0F519F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184" name="Google Shape;184;p21"/>
          <p:cNvSpPr txBox="1"/>
          <p:nvPr>
            <p:ph idx="1" type="subTitle"/>
          </p:nvPr>
        </p:nvSpPr>
        <p:spPr>
          <a:xfrm>
            <a:off x="2036875" y="1633100"/>
            <a:ext cx="6927900" cy="265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5"/>
              <a:buNone/>
            </a:pPr>
            <a:r>
              <a:rPr lang="pl" sz="18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Sposób na prezentację:</a:t>
            </a:r>
            <a:endParaRPr sz="18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5"/>
              <a:buNone/>
            </a:pPr>
            <a:r>
              <a:rPr i="1" lang="pl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Wyobraźcie sobie, że opowiadacie o swojej innowacji na spotkaniu społeczności waszej gminy. W spotkaniu biorą udział różne osoby, które będą wam zadawać pytania na temat waszej innowacji. </a:t>
            </a:r>
            <a:endParaRPr i="1"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5"/>
              <a:buNone/>
            </a:pPr>
            <a:r>
              <a:rPr i="1" lang="pl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Na przygotowanie prezentacji macie 30 min </a:t>
            </a:r>
            <a:endParaRPr i="1"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5"/>
              <a:buNone/>
            </a:pPr>
            <a:r>
              <a:rPr i="1" lang="pl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Na samą prezentację </a:t>
            </a:r>
            <a:r>
              <a:rPr b="1" i="1" lang="pl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każda instytucja</a:t>
            </a:r>
            <a:r>
              <a:rPr i="1" lang="pl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ma 10-15 min</a:t>
            </a:r>
            <a:endParaRPr i="1"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5"/>
              <a:buNone/>
            </a:pPr>
            <a:r>
              <a:rPr i="1" lang="pl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 prezentacji następuje </a:t>
            </a:r>
            <a:r>
              <a:rPr b="1" i="1" lang="pl" sz="15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czas na pytania i komentarze</a:t>
            </a:r>
            <a:endParaRPr b="1" i="1" sz="15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275"/>
              <a:buNone/>
            </a:pPr>
            <a:r>
              <a:t/>
            </a:r>
            <a:endParaRPr sz="100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