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Roboto Black"/>
      <p:bold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Roboto 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6" roundtripDataSignature="AMtx7mh2Hnzh/bp6p42B811P3Ya2fLH/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Black-bold.fntdata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font" Target="fonts/Roboto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.fntdata"/><Relationship Id="rId10" Type="http://schemas.openxmlformats.org/officeDocument/2006/relationships/slide" Target="slides/slide5.xml"/><Relationship Id="rId32" Type="http://schemas.openxmlformats.org/officeDocument/2006/relationships/font" Target="fonts/RobotoLight-regular.fntdata"/><Relationship Id="rId13" Type="http://schemas.openxmlformats.org/officeDocument/2006/relationships/slide" Target="slides/slide8.xml"/><Relationship Id="rId35" Type="http://schemas.openxmlformats.org/officeDocument/2006/relationships/font" Target="fonts/Roboto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Light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2c2661668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d2c2661668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d2c2661668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2cd444cb7_2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d2cd444cb7_2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d2cd444cb7_2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3604b46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3604b46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2cd444cb7_2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d2cd444cb7_2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d2cd444cb7_2_2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2cd444cb7_2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d2cd444cb7_2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d2cd444cb7_2_2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a32e0998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a32e0998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2cd444cb7_2_2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d2cd444cb7_2_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d2cd444cb7_2_2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a32e0a0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a32e0a0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d2cd444cb7_2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d2cd444cb7_2_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d2cd444cb7_2_2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2cd444cb7_2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d2cd444cb7_2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gd2cd444cb7_2_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2d6356fbb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d2d6356fbb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d2d6356fbb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2c2661668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d2c2661668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d2c2661668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2c2661668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d2c2661668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gd2c2661668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2c2661668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d2c2661668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d2c2661668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2c2661668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d2c2661668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d2c2661668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2c2661668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d2c2661668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gd2c2661668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>
  <p:cSld name="Slajd tytułow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/>
          <p:nvPr/>
        </p:nvSpPr>
        <p:spPr>
          <a:xfrm>
            <a:off x="-1" y="-49427"/>
            <a:ext cx="12294900" cy="6907500"/>
          </a:xfrm>
          <a:prstGeom prst="rect">
            <a:avLst/>
          </a:prstGeom>
          <a:solidFill>
            <a:srgbClr val="08216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, książka&#10;&#10;Opis wygenerowany automatycznie" id="17" name="Google Shape;17;p6"/>
          <p:cNvPicPr preferRelativeResize="0"/>
          <p:nvPr/>
        </p:nvPicPr>
        <p:blipFill rotWithShape="1">
          <a:blip r:embed="rId2">
            <a:alphaModFix amt="97000"/>
          </a:blip>
          <a:srcRect b="0" l="27543" r="26349" t="0"/>
          <a:stretch/>
        </p:blipFill>
        <p:spPr>
          <a:xfrm>
            <a:off x="0" y="0"/>
            <a:ext cx="47916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/>
          <p:nvPr/>
        </p:nvSpPr>
        <p:spPr>
          <a:xfrm>
            <a:off x="1" y="1"/>
            <a:ext cx="4791600" cy="6858000"/>
          </a:xfrm>
          <a:prstGeom prst="rect">
            <a:avLst/>
          </a:prstGeom>
          <a:solidFill>
            <a:srgbClr val="082162">
              <a:alpha val="8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6"/>
          <p:cNvSpPr/>
          <p:nvPr/>
        </p:nvSpPr>
        <p:spPr>
          <a:xfrm>
            <a:off x="0" y="4743954"/>
            <a:ext cx="6828300" cy="8772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6"/>
          <p:cNvSpPr txBox="1"/>
          <p:nvPr/>
        </p:nvSpPr>
        <p:spPr>
          <a:xfrm>
            <a:off x="3876109" y="3416403"/>
            <a:ext cx="7427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Dzień Otwarty UW 2021 </a:t>
            </a:r>
            <a:r>
              <a:rPr b="0" i="0" lang="pl-PL" sz="4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Online</a:t>
            </a:r>
            <a:endParaRPr b="0" i="0" sz="32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" name="Google Shape;21;p6"/>
          <p:cNvSpPr/>
          <p:nvPr/>
        </p:nvSpPr>
        <p:spPr>
          <a:xfrm>
            <a:off x="3911947" y="4139845"/>
            <a:ext cx="285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 UW Open Day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6"/>
          <p:cNvSpPr txBox="1"/>
          <p:nvPr/>
        </p:nvSpPr>
        <p:spPr>
          <a:xfrm>
            <a:off x="4476327" y="4733708"/>
            <a:ext cx="2332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24.04.2021</a:t>
            </a:r>
            <a:br>
              <a:rPr b="0" i="0" lang="pl-PL" sz="20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pl-PL" sz="20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10:00-16:00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tekst&#10;&#10;Opis wygenerowany automatycznie" id="23" name="Google Shape;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858" y="579696"/>
            <a:ext cx="4955032" cy="90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1629" y="407499"/>
            <a:ext cx="2157204" cy="872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6"/>
          <p:cNvGrpSpPr/>
          <p:nvPr/>
        </p:nvGrpSpPr>
        <p:grpSpPr>
          <a:xfrm>
            <a:off x="6768819" y="4733668"/>
            <a:ext cx="5523708" cy="882346"/>
            <a:chOff x="6768819" y="4733668"/>
            <a:chExt cx="5523708" cy="882346"/>
          </a:xfrm>
        </p:grpSpPr>
        <p:pic>
          <p:nvPicPr>
            <p:cNvPr id="26" name="Google Shape;26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68819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04873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7746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67683" y="4733668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497620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27557" y="4743954"/>
              <a:ext cx="864970" cy="872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32;p6"/>
          <p:cNvSpPr/>
          <p:nvPr/>
        </p:nvSpPr>
        <p:spPr>
          <a:xfrm>
            <a:off x="2923305" y="1547544"/>
            <a:ext cx="28398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</a:t>
            </a:r>
            <a:r>
              <a:rPr b="1" i="0" lang="pl-PL" sz="1600" u="none" cap="none" strike="noStrike">
                <a:solidFill>
                  <a:srgbClr val="FEAE00"/>
                </a:solidFill>
                <a:latin typeface="Roboto Black"/>
                <a:ea typeface="Roboto Black"/>
                <a:cs typeface="Roboto Black"/>
                <a:sym typeface="Roboto Black"/>
              </a:rPr>
              <a:t>Dzien</a:t>
            </a:r>
            <a:r>
              <a:rPr b="1" i="0" lang="pl-PL" sz="1600" u="none" cap="none" strike="noStrike">
                <a:solidFill>
                  <a:srgbClr val="FEAE00"/>
                </a:solidFill>
                <a:latin typeface="Roboto"/>
                <a:ea typeface="Roboto"/>
                <a:cs typeface="Roboto"/>
                <a:sym typeface="Roboto"/>
              </a:rPr>
              <a:t>Otwarty</a:t>
            </a:r>
            <a:r>
              <a:rPr b="0" i="0" lang="pl-PL" sz="1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.uw.edu.pl</a:t>
            </a:r>
            <a:endParaRPr b="0" i="0" sz="1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6488" y="5310456"/>
            <a:ext cx="221265" cy="22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130122">
            <a:off x="5722290" y="1611767"/>
            <a:ext cx="404119" cy="40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0" y="6005741"/>
            <a:ext cx="12192000" cy="852300"/>
          </a:xfrm>
          <a:prstGeom prst="rect">
            <a:avLst/>
          </a:prstGeom>
          <a:solidFill>
            <a:srgbClr val="08216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75643" y="6126537"/>
            <a:ext cx="1563188" cy="631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38" name="Google Shape;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05" y="6156182"/>
            <a:ext cx="3007286" cy="54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4478337" y="6261856"/>
            <a:ext cx="323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</a:t>
            </a:r>
            <a:r>
              <a:rPr b="1" i="0" lang="pl-PL" sz="1600" u="none" cap="none" strike="noStrike">
                <a:solidFill>
                  <a:srgbClr val="FEAE00"/>
                </a:solidFill>
                <a:latin typeface="Roboto Black"/>
                <a:ea typeface="Roboto Black"/>
                <a:cs typeface="Roboto Black"/>
                <a:sym typeface="Roboto Black"/>
              </a:rPr>
              <a:t>Dzien</a:t>
            </a:r>
            <a:r>
              <a:rPr b="1" i="0" lang="pl-PL" sz="1600" u="none" cap="none" strike="noStrike">
                <a:solidFill>
                  <a:srgbClr val="FEAE00"/>
                </a:solidFill>
                <a:latin typeface="Roboto"/>
                <a:ea typeface="Roboto"/>
                <a:cs typeface="Roboto"/>
                <a:sym typeface="Roboto"/>
              </a:rPr>
              <a:t>Otwarty</a:t>
            </a:r>
            <a:r>
              <a:rPr b="0" i="0" lang="pl-PL" sz="1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.uw.edu.pl</a:t>
            </a:r>
            <a:endParaRPr b="0" i="0" sz="1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" name="Google Shape;40;p7"/>
          <p:cNvSpPr/>
          <p:nvPr/>
        </p:nvSpPr>
        <p:spPr>
          <a:xfrm>
            <a:off x="1" y="5930378"/>
            <a:ext cx="12192000" cy="753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30122">
            <a:off x="7511604" y="6314169"/>
            <a:ext cx="404119" cy="40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10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10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" name="Google Shape;76;p1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23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6.png"/><Relationship Id="rId6" Type="http://schemas.openxmlformats.org/officeDocument/2006/relationships/image" Target="../media/image21.png"/><Relationship Id="rId7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pedagog.uw.edu.pl/studia-i-studenci/studenci/studenckie-kola-naukowe/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25.png"/><Relationship Id="rId6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3.png"/><Relationship Id="rId13" Type="http://schemas.openxmlformats.org/officeDocument/2006/relationships/image" Target="../media/image34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5" Type="http://schemas.openxmlformats.org/officeDocument/2006/relationships/image" Target="../media/image37.png"/><Relationship Id="rId14" Type="http://schemas.openxmlformats.org/officeDocument/2006/relationships/image" Target="../media/image35.png"/><Relationship Id="rId17" Type="http://schemas.openxmlformats.org/officeDocument/2006/relationships/image" Target="../media/image42.png"/><Relationship Id="rId16" Type="http://schemas.openxmlformats.org/officeDocument/2006/relationships/image" Target="../media/image49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18" Type="http://schemas.openxmlformats.org/officeDocument/2006/relationships/image" Target="../media/image39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facebook.com/rsswped/" TargetMode="External"/><Relationship Id="rId4" Type="http://schemas.openxmlformats.org/officeDocument/2006/relationships/hyperlink" Target="https://www.pedagog.uw.edu.pl/studia-i-studenci/studenci/samorzad-studencki/" TargetMode="External"/><Relationship Id="rId5" Type="http://schemas.openxmlformats.org/officeDocument/2006/relationships/hyperlink" Target="mailto:samorzad@pedagog.uw.edu.pl" TargetMode="External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irk.uw.edu.pl/" TargetMode="External"/><Relationship Id="rId4" Type="http://schemas.openxmlformats.org/officeDocument/2006/relationships/hyperlink" Target="https://www.pedagog.uw.edu.pl/rekrutacja/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52.png"/><Relationship Id="rId5" Type="http://schemas.openxmlformats.org/officeDocument/2006/relationships/image" Target="../media/image5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/>
          <p:nvPr/>
        </p:nvSpPr>
        <p:spPr>
          <a:xfrm>
            <a:off x="944984" y="2307028"/>
            <a:ext cx="7427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Wydział Pedagogiczny </a:t>
            </a:r>
            <a:endParaRPr b="1" i="0" sz="4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3895697" y="4136995"/>
            <a:ext cx="285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 UW Open Day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4476327" y="4733708"/>
            <a:ext cx="2332369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24.04.2021</a:t>
            </a:r>
            <a:br>
              <a:rPr b="0" i="0" lang="pl-PL" sz="20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pl-PL" sz="2000" u="none" cap="none" strike="noStrike">
                <a:solidFill>
                  <a:srgbClr val="082162"/>
                </a:solidFill>
                <a:latin typeface="Roboto"/>
                <a:ea typeface="Roboto"/>
                <a:cs typeface="Roboto"/>
                <a:sym typeface="Roboto"/>
              </a:rPr>
              <a:t>10:00-16:00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6488" y="5310456"/>
            <a:ext cx="221265" cy="22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d2c2661668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d2c2661668_0_34"/>
          <p:cNvSpPr txBox="1"/>
          <p:nvPr/>
        </p:nvSpPr>
        <p:spPr>
          <a:xfrm>
            <a:off x="2005525" y="182325"/>
            <a:ext cx="8315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pl-PL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Pedagogik</a:t>
            </a:r>
            <a:r>
              <a:rPr b="1"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pl-PL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Specjaln</a:t>
            </a:r>
            <a:r>
              <a:rPr b="1"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d2c2661668_0_34"/>
          <p:cNvSpPr txBox="1"/>
          <p:nvPr/>
        </p:nvSpPr>
        <p:spPr>
          <a:xfrm>
            <a:off x="264075" y="1400575"/>
            <a:ext cx="116832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Kształcimy nauczycieli na wysokim poziomie z uwzględnieniem potrzeb współczesnego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społeczeństwa i współczesnej szkoły.</a:t>
            </a: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d2c2661668_0_34"/>
          <p:cNvSpPr txBox="1"/>
          <p:nvPr/>
        </p:nvSpPr>
        <p:spPr>
          <a:xfrm>
            <a:off x="640250" y="2302800"/>
            <a:ext cx="5038500" cy="22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Absolwenci są przygotowani do wykonywania zawodu:</a:t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➢"/>
            </a:pP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nauczyciela we wszystkich, obecnie realizowanych formach edukacji dzieci i młodzieży ze SPE</a:t>
            </a: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włączającej, integracyjnej oraz przedszkolach i szkołach specjalnych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d2c2661668_0_34"/>
          <p:cNvSpPr txBox="1"/>
          <p:nvPr/>
        </p:nvSpPr>
        <p:spPr>
          <a:xfrm>
            <a:off x="321625" y="4955813"/>
            <a:ext cx="11683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Wysoka jakość kształcenia specjalnego umożliwia rozwój potencjału dzieci z niepełnosprawnościami, wyrównywanie ich szans edukacyjnych. 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205" name="Google Shape;205;gd2c2661668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775" y="2236375"/>
            <a:ext cx="3678024" cy="24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d2c2661668_0_34"/>
          <p:cNvSpPr txBox="1"/>
          <p:nvPr/>
        </p:nvSpPr>
        <p:spPr>
          <a:xfrm>
            <a:off x="640250" y="4494125"/>
            <a:ext cx="432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1800" u="sng">
                <a:latin typeface="Calibri"/>
                <a:ea typeface="Calibri"/>
                <a:cs typeface="Calibri"/>
                <a:sym typeface="Calibri"/>
              </a:rPr>
              <a:t>*SPE- </a:t>
            </a: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pecjalne Potrzeby Edukacyjne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2cd444cb7_2_51"/>
          <p:cNvSpPr/>
          <p:nvPr/>
        </p:nvSpPr>
        <p:spPr>
          <a:xfrm rot="10800000">
            <a:off x="6096000" y="2859125"/>
            <a:ext cx="5455500" cy="25623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d2cd444cb7_2_51"/>
          <p:cNvSpPr/>
          <p:nvPr/>
        </p:nvSpPr>
        <p:spPr>
          <a:xfrm flipH="1" rot="10800000">
            <a:off x="196325" y="2939525"/>
            <a:ext cx="5455500" cy="24015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d2cd444cb7_2_51"/>
          <p:cNvSpPr txBox="1"/>
          <p:nvPr/>
        </p:nvSpPr>
        <p:spPr>
          <a:xfrm>
            <a:off x="504900" y="762763"/>
            <a:ext cx="10278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STUDIÓW 5- LETNICH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d2cd444cb7_2_51"/>
          <p:cNvSpPr txBox="1"/>
          <p:nvPr/>
        </p:nvSpPr>
        <p:spPr>
          <a:xfrm>
            <a:off x="196325" y="1589975"/>
            <a:ext cx="112605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pl-PL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Studia trwają 5 lat (10 semestrów; rozliczenie roczne).</a:t>
            </a:r>
            <a:endParaRPr b="1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l-PL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Studia kończą się napisaniem pracy dyplomowej pod opieką promotora</a:t>
            </a:r>
            <a:r>
              <a:rPr b="1"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d2cd444cb7_2_51"/>
          <p:cNvSpPr txBox="1"/>
          <p:nvPr/>
        </p:nvSpPr>
        <p:spPr>
          <a:xfrm>
            <a:off x="841325" y="3062875"/>
            <a:ext cx="4165500" cy="19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Studia </a:t>
            </a:r>
            <a:r>
              <a:rPr b="1" lang="pl-PL" sz="1800">
                <a:latin typeface="Calibri"/>
                <a:ea typeface="Calibri"/>
                <a:cs typeface="Calibri"/>
                <a:sym typeface="Calibri"/>
              </a:rPr>
              <a:t>stacjonarne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liczba godzin dydaktycznych (bez praktyk) to ponad 3800 godzin dydaktycznych,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zajęcia rozłożone są na pięć dni, średnio jest to około  6 godzin dydaktycznych dziennie.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d2cd444cb7_2_51"/>
          <p:cNvSpPr txBox="1"/>
          <p:nvPr/>
        </p:nvSpPr>
        <p:spPr>
          <a:xfrm>
            <a:off x="6433525" y="2938225"/>
            <a:ext cx="45603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Studia niestacjonarne 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średnia liczba godzin dydaktycznych na wybranej specjalności (bez praktyk) to ponad 2400 godzin dydaktycznych,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zajęcia odbywają się na 8 zjazdach w semestrze (weekendy, co 2 tygodnie), rozłożone są na 2 dni, średnio jest to około 12 godzin dydaktycznych dziennie.</a:t>
            </a:r>
            <a:endParaRPr b="0" i="0" sz="1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gd2cd444cb7_2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245365">
            <a:off x="276306" y="418702"/>
            <a:ext cx="2240163" cy="149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d2cd444cb7_2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58700">
            <a:off x="9338926" y="522050"/>
            <a:ext cx="2310070" cy="153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d2cd444cb7_2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d3604b46a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d3604b46a7_0_0"/>
          <p:cNvSpPr txBox="1"/>
          <p:nvPr/>
        </p:nvSpPr>
        <p:spPr>
          <a:xfrm>
            <a:off x="83000" y="120233"/>
            <a:ext cx="11391900" cy="10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pl-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Poza zajęciami wymagane jest odbycie praktyk pedagogicznych. 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pl-PL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Wydział współpracuje z takimi placówkami jak</a:t>
            </a:r>
            <a:r>
              <a:rPr b="1" lang="pl-PL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1900"/>
          </a:p>
        </p:txBody>
      </p:sp>
      <p:sp>
        <p:nvSpPr>
          <p:cNvPr id="227" name="Google Shape;227;gd3604b46a7_0_0"/>
          <p:cNvSpPr/>
          <p:nvPr/>
        </p:nvSpPr>
        <p:spPr>
          <a:xfrm flipH="1" rot="10800000">
            <a:off x="859000" y="1151567"/>
            <a:ext cx="10473900" cy="47208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d3604b46a7_0_0"/>
          <p:cNvSpPr txBox="1"/>
          <p:nvPr/>
        </p:nvSpPr>
        <p:spPr>
          <a:xfrm>
            <a:off x="1608600" y="1144967"/>
            <a:ext cx="89748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centrum aktywności lokalnej,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domy dziecka,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domy kultury,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kluby osiedlowe,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telewizja,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radio,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ośrodki adopcyjne,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ośrodki pomocy społecznej,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poradnie psychologiczno-pedagogiczne,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oddziały sądu dla rodziny i nieletnich,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zakłady doskonalenia zawodowego,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szkoły,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przedszkola,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➢"/>
            </a:pPr>
            <a:r>
              <a:rPr lang="pl-PL" sz="1900">
                <a:latin typeface="Calibri"/>
                <a:ea typeface="Calibri"/>
                <a:cs typeface="Calibri"/>
                <a:sym typeface="Calibri"/>
              </a:rPr>
              <a:t>działy edukacji w teatrach, muzeach, galeriach sztuki i innych placówkach kultury.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d3604b46a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433" y="1484567"/>
            <a:ext cx="1920434" cy="141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d3604b46a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5233" y="1486433"/>
            <a:ext cx="2049966" cy="14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d3604b46a7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1433" y="3345067"/>
            <a:ext cx="1987166" cy="136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d3604b46a7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5233" y="3345067"/>
            <a:ext cx="2049967" cy="130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że być zdjęciem przedstawiającym tekst „SAMODZIELNI PRACOWNIICY NAUKOWI (razem) 26 15 PROFESORKI PROFESORZY PRACOWNICY WSPÓŁPRACOWNICY (razem) 100 TAIZAAM UW PEDAGO 37 PRACOWNICY ZE STOPNIEM DOKTORA PRACOWNICYZE STOPNIEM MAGISTRA 1 15 DOKTORANCI DOKTORANTKI Kto prowadzi zajęcia na Wydziale Pedagogicznym UW? f @pedagogikaUw WIZYTÓWKI PRACOWNIKÓW: http://wpedagweulwizytowki”" id="238" name="Google Shape;238;gd2cd444cb7_2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1650" y="731550"/>
            <a:ext cx="8828699" cy="51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d2cd444cb7_2_201"/>
          <p:cNvSpPr txBox="1"/>
          <p:nvPr/>
        </p:nvSpPr>
        <p:spPr>
          <a:xfrm>
            <a:off x="4596000" y="159525"/>
            <a:ext cx="30000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STATYSTYKI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2cd444cb7_2_208"/>
          <p:cNvSpPr txBox="1"/>
          <p:nvPr/>
        </p:nvSpPr>
        <p:spPr>
          <a:xfrm>
            <a:off x="4135350" y="2307900"/>
            <a:ext cx="40677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Koła Naukowe naszego Wydziału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d2cd444cb7_2_208"/>
          <p:cNvSpPr txBox="1"/>
          <p:nvPr/>
        </p:nvSpPr>
        <p:spPr>
          <a:xfrm>
            <a:off x="124950" y="304800"/>
            <a:ext cx="4964700" cy="20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Rozwój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l-PL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„Do tej pory zorganizowaliśmy projekcję filmu dokumentalnego, stworzyliśmy film krótkometrażowy i współorganizowaliśmy konferencję naukową. Dzięki wspólnym projektom udało nam się także zebrać grupę osób, które lubią razem spędzać czas.”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d2cd444cb7_2_208"/>
          <p:cNvSpPr txBox="1"/>
          <p:nvPr/>
        </p:nvSpPr>
        <p:spPr>
          <a:xfrm>
            <a:off x="7403700" y="410550"/>
            <a:ext cx="42354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Fotografii</a:t>
            </a: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Społecznej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Działalność Koła to  wystawy zdjęć na wybrany temat, które znajdują się na półpiętrach w budynku Wydziału na       ul. Mokotowskiej.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d2cd444cb7_2_208"/>
          <p:cNvSpPr txBox="1"/>
          <p:nvPr/>
        </p:nvSpPr>
        <p:spPr>
          <a:xfrm>
            <a:off x="251175" y="3106100"/>
            <a:ext cx="4137300" cy="21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Pedagogiki Kreatywnej 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„Przetrwalnik Pedagogiczny czyli jak przetrwać I rok z KNPK.  Kochane Świeżaki pedagogiczne, za chwilę zaczyna się wasza przygoda na Naszym Wydziale. Na pewno macie wiele pytań …..”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d2cd444cb7_2_208"/>
          <p:cNvSpPr txBox="1"/>
          <p:nvPr/>
        </p:nvSpPr>
        <p:spPr>
          <a:xfrm>
            <a:off x="7572000" y="3175400"/>
            <a:ext cx="44319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Koło Naukowe Teatr Naprzeciwko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l-PL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„Jesteśmy grupą studentów, którzy chcą spojrzeć z innej perspektywy, z tzw. "drugiej strony" na tematy, które nas dotykają, wpływają na nasze życie, wywołują niepewność. Każdy z nas jest inny i ma swoją historię, którą chce przekazać, swój punkt widzenia i podejście do sztuki oraz otaczającego świata. Tworzymy, aby poznać i zrozumieć.„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d2cd444cb7_2_208"/>
          <p:cNvSpPr txBox="1"/>
          <p:nvPr/>
        </p:nvSpPr>
        <p:spPr>
          <a:xfrm>
            <a:off x="1918600" y="5219900"/>
            <a:ext cx="82200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l-PL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do szczegółowych informacjach o naszych Kołach Naukowych </a:t>
            </a:r>
            <a:r>
              <a:rPr b="1" i="0" lang="pl-PL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https://www.pedagog.uw.edu.pl/studia-i-studenci/studenci/studenckie-kola-naukowe/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d2cd444cb7_2_208"/>
          <p:cNvSpPr/>
          <p:nvPr/>
        </p:nvSpPr>
        <p:spPr>
          <a:xfrm flipH="1" rot="-5400000">
            <a:off x="3079125" y="1979675"/>
            <a:ext cx="549900" cy="206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gd2cd444cb7_2_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6338" y="720600"/>
            <a:ext cx="2400962" cy="15873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d2cd444cb7_2_208"/>
          <p:cNvSpPr/>
          <p:nvPr/>
        </p:nvSpPr>
        <p:spPr>
          <a:xfrm rot="-5400000">
            <a:off x="3079125" y="1429775"/>
            <a:ext cx="549900" cy="206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d2cd444cb7_2_208"/>
          <p:cNvSpPr/>
          <p:nvPr/>
        </p:nvSpPr>
        <p:spPr>
          <a:xfrm rot="5400000">
            <a:off x="9018600" y="1979675"/>
            <a:ext cx="549900" cy="206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d2cd444cb7_2_208"/>
          <p:cNvSpPr/>
          <p:nvPr/>
        </p:nvSpPr>
        <p:spPr>
          <a:xfrm flipH="1" rot="5400000">
            <a:off x="9018600" y="1429775"/>
            <a:ext cx="549900" cy="206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gd2cd444cb7_2_2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1625" y="3492931"/>
            <a:ext cx="2690374" cy="179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d2cd444cb7_2_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7a32e0998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7a32e0998b_0_13"/>
          <p:cNvSpPr txBox="1"/>
          <p:nvPr/>
        </p:nvSpPr>
        <p:spPr>
          <a:xfrm>
            <a:off x="1633025" y="1164025"/>
            <a:ext cx="90552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Program Komisji Europejskiej, finansujący wyjazdy studentów na studia w innym kraju europejskim oraz wspieranie europejskiej współpracy uczelni wyższych.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Wydział Pedagogiczny od lat bierze czynny udział w programie wymiany studentów i pracowników. Posiadamy </a:t>
            </a:r>
            <a:r>
              <a:rPr b="1" lang="pl-PL" sz="1800" u="sng"/>
              <a:t>24 aktywne umowy </a:t>
            </a:r>
            <a:r>
              <a:rPr lang="pl-PL" sz="1800"/>
              <a:t>do europejskich uczelni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w</a:t>
            </a:r>
            <a:r>
              <a:rPr b="1" lang="pl-PL" sz="1800"/>
              <a:t> </a:t>
            </a:r>
            <a:r>
              <a:rPr b="1" lang="pl-PL" sz="1800" u="sng"/>
              <a:t>15-stu krajach</a:t>
            </a:r>
            <a:r>
              <a:rPr b="1" lang="pl-PL" sz="1800"/>
              <a:t>.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Nasze umowy są zawarte z wydziałami, które mają podobne programy nauczania, aby studenci mogli znaleźć przedmioty odpowiadające ich programom i zainteresowaniom.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W latach </a:t>
            </a:r>
            <a:r>
              <a:rPr b="1" lang="pl-PL" sz="1800" u="sng"/>
              <a:t>2015-2019</a:t>
            </a:r>
            <a:r>
              <a:rPr lang="pl-PL" sz="1800" u="sng"/>
              <a:t> </a:t>
            </a:r>
            <a:r>
              <a:rPr lang="pl-PL" sz="1800"/>
              <a:t>skorzystało z programu </a:t>
            </a:r>
            <a:r>
              <a:rPr b="1" lang="pl-PL" sz="1800" u="sng"/>
              <a:t>43 studentów</a:t>
            </a:r>
            <a:r>
              <a:rPr lang="pl-PL" sz="1800"/>
              <a:t> i </a:t>
            </a:r>
            <a:r>
              <a:rPr b="1" lang="pl-PL" sz="1800" u="sng"/>
              <a:t>12 pracowników</a:t>
            </a:r>
            <a:r>
              <a:rPr lang="pl-PL" sz="1800"/>
              <a:t>.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W tym samym latach przyjechało do nas </a:t>
            </a:r>
            <a:r>
              <a:rPr b="1" lang="pl-PL" sz="1800" u="sng"/>
              <a:t>66 studentów</a:t>
            </a:r>
            <a:r>
              <a:rPr lang="pl-PL" sz="1800"/>
              <a:t> z całej Europy. </a:t>
            </a:r>
            <a:endParaRPr sz="1800"/>
          </a:p>
        </p:txBody>
      </p:sp>
      <p:sp>
        <p:nvSpPr>
          <p:cNvPr id="264" name="Google Shape;264;g7a32e0998b_0_13"/>
          <p:cNvSpPr txBox="1"/>
          <p:nvPr/>
        </p:nvSpPr>
        <p:spPr>
          <a:xfrm>
            <a:off x="1709733" y="385867"/>
            <a:ext cx="8709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100">
                <a:latin typeface="Calibri"/>
                <a:ea typeface="Calibri"/>
                <a:cs typeface="Calibri"/>
                <a:sym typeface="Calibri"/>
              </a:rPr>
              <a:t>PROGRAM ERASMUS</a:t>
            </a:r>
            <a:endParaRPr b="1" sz="3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g7a32e0998b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3833" y="5004067"/>
            <a:ext cx="1043068" cy="6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7a32e0998b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450" y="5001950"/>
            <a:ext cx="1189275" cy="7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7a32e0998b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133" y="229783"/>
            <a:ext cx="1329299" cy="66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7a32e0998b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3517" y="261217"/>
            <a:ext cx="1101919" cy="66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a32e0998b_0_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99526" y="261213"/>
            <a:ext cx="1116625" cy="6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7a32e0998b_0_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04696" y="229779"/>
            <a:ext cx="1174733" cy="66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7a32e0998b_0_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98062" y="5066963"/>
            <a:ext cx="1113050" cy="6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7a32e0998b_0_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88383" y="5066983"/>
            <a:ext cx="1116611" cy="66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7a32e0998b_0_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33025" y="191550"/>
            <a:ext cx="1043075" cy="6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7a32e0998b_0_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47300" y="5085500"/>
            <a:ext cx="1043075" cy="6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7a32e0998b_0_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20000" y="249899"/>
            <a:ext cx="1174750" cy="6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7a32e0998b_0_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478475" y="5018200"/>
            <a:ext cx="1101900" cy="6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7a32e0998b_0_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33025" y="5052900"/>
            <a:ext cx="1113050" cy="6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a32e0998b_0_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614004" y="5031413"/>
            <a:ext cx="996542" cy="6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7a32e0998b_0_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34163" y="5066975"/>
            <a:ext cx="996525" cy="6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2cd444cb7_2_235"/>
          <p:cNvSpPr txBox="1"/>
          <p:nvPr/>
        </p:nvSpPr>
        <p:spPr>
          <a:xfrm>
            <a:off x="1751775" y="278975"/>
            <a:ext cx="7583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l-P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SAMORZĄD STUDENTÓW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d2cd444cb7_2_235"/>
          <p:cNvSpPr txBox="1"/>
          <p:nvPr/>
        </p:nvSpPr>
        <p:spPr>
          <a:xfrm>
            <a:off x="5077575" y="1184950"/>
            <a:ext cx="68862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właśnie oni są na naszym Wydziale po to, aby dbać o sprawy studentów! To WASZ głos wśród władz Wydziału i Uniwersytetu oraz wykładowców!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tym, jak i co działają, zobaczysz i przeczytasz na ich FB: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https://www.facebook.com/rsswped/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Znajdziesz ich również na naszej Wydziałowej stronie internetowej: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https://www.pedagog.uw.edu.pl/studia-i-studenci/studenci/samorzad-studencki/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pl-PL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</a:t>
            </a:r>
            <a:r>
              <a:rPr lang="pl-PL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pl-PL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samorzad@pedagog.uw.edu.pl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d2cd444cb7_2_2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475" y="127575"/>
            <a:ext cx="1450375" cy="14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d2cd444cb7_2_2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475" y="1819500"/>
            <a:ext cx="4722151" cy="37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d2cd444cb7_2_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a32e0a067_0_0"/>
          <p:cNvSpPr txBox="1"/>
          <p:nvPr/>
        </p:nvSpPr>
        <p:spPr>
          <a:xfrm>
            <a:off x="6856300" y="317417"/>
            <a:ext cx="4951200" cy="53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2413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Spotkaj się z naszym Samorządem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Już </a:t>
            </a:r>
            <a:r>
              <a:rPr b="1"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dziś tj. 24.04.2021</a:t>
            </a:r>
            <a:r>
              <a:rPr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będziesz miał okazję zobaczyć ich i z nimi porozmawiać, na zaplanowanym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spotkaniu online o godzinie 15.00. 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Spotkanie dostępne pod linkiem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2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tej godziny będą oni również obsługiwać nasz czat Wydziałowy na Dniu Otwartym </a:t>
            </a:r>
            <a:endParaRPr sz="25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7a32e0a06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6365034" cy="555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7a32e0a06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2cd444cb7_2_246"/>
          <p:cNvSpPr txBox="1"/>
          <p:nvPr/>
        </p:nvSpPr>
        <p:spPr>
          <a:xfrm>
            <a:off x="1258200" y="84125"/>
            <a:ext cx="9675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l-P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REKRUTACJA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d2cd444cb7_2_246"/>
          <p:cNvSpPr txBox="1"/>
          <p:nvPr/>
        </p:nvSpPr>
        <p:spPr>
          <a:xfrm>
            <a:off x="209100" y="808100"/>
            <a:ext cx="1150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Jeśli przekonaliśmy Państwa do  naszej oferty studiów, to zapraszamy na platformę rekrutacyjną zwaną </a:t>
            </a: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IRK (Internetowa Rejestracja Kandydatów): </a:t>
            </a:r>
            <a:r>
              <a:rPr b="1" i="0" lang="pl-PL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www.irk.uw.edu.pl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d2cd444cb7_2_246"/>
          <p:cNvSpPr txBox="1"/>
          <p:nvPr/>
        </p:nvSpPr>
        <p:spPr>
          <a:xfrm>
            <a:off x="6295750" y="1607088"/>
            <a:ext cx="49224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d2cd444cb7_2_246"/>
          <p:cNvSpPr txBox="1"/>
          <p:nvPr/>
        </p:nvSpPr>
        <p:spPr>
          <a:xfrm>
            <a:off x="433500" y="1648075"/>
            <a:ext cx="5553600" cy="3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Zasady kwalifikacji</a:t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wymagamy</a:t>
            </a:r>
            <a:r>
              <a:rPr b="1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 przedmioty</a:t>
            </a: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język polski</a:t>
            </a: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(waga 40%),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matematyka </a:t>
            </a: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(waga 15%),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język obcy-nowożytny</a:t>
            </a: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(waga 30%),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przedmiot do wyboru </a:t>
            </a:r>
            <a:r>
              <a:rPr lang="pl-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(waga 15%)</a:t>
            </a: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lphaLcPeriod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biologia,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lphaLcPeriod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historia,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lphaLcPeriod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historia sztuki,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lphaLcPeriod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wiedza o społeczeństwie, geografia,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lphaLcPeriod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filozofia (waga 15%). 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d2cd444cb7_2_246"/>
          <p:cNvSpPr txBox="1"/>
          <p:nvPr/>
        </p:nvSpPr>
        <p:spPr>
          <a:xfrm>
            <a:off x="6730575" y="2644050"/>
            <a:ext cx="5245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Różnica w zasadach między studiami stacjonarnymi, a </a:t>
            </a: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niestacjonarnymi</a:t>
            </a: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pl-PL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studia niestacjonarne wymagamy tylko 3 pierwsze przedmioty, a czwarty jest punktowany, ale nie jest obowiązkowy.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d2cd444cb7_2_246"/>
          <p:cNvSpPr txBox="1"/>
          <p:nvPr/>
        </p:nvSpPr>
        <p:spPr>
          <a:xfrm>
            <a:off x="510375" y="5012550"/>
            <a:ext cx="1135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Szczegółowe opisy specjalności, bezpośrednie linki dla danego kierunku do IRK  oraz Aktualności znajdują się na stronie naszego Wydziału w zakładce Rekrutacja: </a:t>
            </a:r>
            <a:r>
              <a:rPr b="0" i="0" lang="pl-PL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https://www.pedagog.uw.edu.pl/rekrutacja/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gd2cd444cb7_2_2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44335">
            <a:off x="4559985" y="2151359"/>
            <a:ext cx="2798451" cy="111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d2cd444cb7_2_2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d2cd444cb7_2_254"/>
          <p:cNvSpPr txBox="1"/>
          <p:nvPr/>
        </p:nvSpPr>
        <p:spPr>
          <a:xfrm>
            <a:off x="391425" y="694425"/>
            <a:ext cx="7351500" cy="4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pl-PL" sz="3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Terminarz rekrutacji </a:t>
            </a:r>
            <a:endParaRPr b="1" i="0" sz="3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-PL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Rejestracja na studia stacjonarne 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pl-PL" sz="3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 07.06 do 05.07.2021</a:t>
            </a:r>
            <a:endParaRPr b="1" i="0" sz="3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-PL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Ogłoszenie wyników</a:t>
            </a:r>
            <a:r>
              <a:rPr b="0" i="0" lang="pl-PL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pl-PL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19.07. 2021</a:t>
            </a:r>
            <a:endParaRPr b="1" i="0" sz="3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-PL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Rejestracja studia niestacjonarne</a:t>
            </a:r>
            <a:r>
              <a:rPr b="1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pl-PL" sz="3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 07.06 do 13.09.2021 </a:t>
            </a:r>
            <a:endParaRPr b="1" i="0" sz="3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-PL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Ogłoszenie wyników</a:t>
            </a:r>
            <a:r>
              <a:rPr b="0" i="0" lang="pl-PL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l-PL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24.09.2021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d2cd444cb7_2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8600" y="1149785"/>
            <a:ext cx="4154476" cy="363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d2cd444cb7_2_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1398450" y="892875"/>
            <a:ext cx="9395100" cy="18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pl-PL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OFERTA STUDIÓW DLA MATURZYSTÓW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938375" y="2924975"/>
            <a:ext cx="64920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l-PL" sz="2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STUDIA PIERWSZEGO STOPNIA (LICENCJACKIE) ORAZ STUDIA JEDNOLITE</a:t>
            </a:r>
            <a:endParaRPr b="0" i="0" sz="22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0025" y="3912975"/>
            <a:ext cx="2840899" cy="189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50" y="3542902"/>
            <a:ext cx="2260774" cy="226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56075" y="3346838"/>
            <a:ext cx="2456825" cy="24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2d6356fbb_0_12"/>
          <p:cNvSpPr txBox="1"/>
          <p:nvPr/>
        </p:nvSpPr>
        <p:spPr>
          <a:xfrm>
            <a:off x="628650" y="429850"/>
            <a:ext cx="1088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Dziękujemy za uwagę i mamy nadzieję, że już niedługo zobaczymy się z Państwem w murach naszego Wydziału! :) 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d2d6356fbb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7575" y="1476550"/>
            <a:ext cx="6194625" cy="43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d2d6356fbb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1022525" y="3997750"/>
            <a:ext cx="9648900" cy="6927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1022525" y="3361150"/>
            <a:ext cx="9648900" cy="6927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1022525" y="2668450"/>
            <a:ext cx="9648900" cy="692700"/>
          </a:xfrm>
          <a:prstGeom prst="horizont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460650" y="638400"/>
            <a:ext cx="11070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pl-PL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LICENCJACKIE (3-LETNIE)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1222500" y="2040213"/>
            <a:ext cx="9747000" cy="31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l-PL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KIERUNEK PEDAGOGIKA Z TRZEMA SPECJALNOŚCIAMI DO WYBORU:</a:t>
            </a:r>
            <a:endParaRPr b="1" i="0" sz="24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Andragogika–Organizacja edukacji dorosłych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Animacja kultury i edukacja nieformalna, pozaformalna i alternatywna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Pomoc społeczno-wychowawcza dziecku i rodzinie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1624475" y="368300"/>
            <a:ext cx="86745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l-PL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Andragogika–Organizacja edukacji dorosłych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657450" y="1585100"/>
            <a:ext cx="71613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l-PL" sz="1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znajduje zatrudnienie m.in.:</a:t>
            </a:r>
            <a:endParaRPr b="1" i="0" sz="19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 działach szkoleniowych różnych organizacji, firmach szkoleniowych,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instytucjach rynku pracy,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agencjach zatrudnienia,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redakcjach portali edukacyjnych,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organizacjach pozarządowych działających na polu edukacji dorosłych,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szeroko rozumianych instytucjach kultury, które swoją ofertę opierają na modelu aranżacji uczenia się dorosłych w różnym wieku;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➔"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instytucjach rządowych i samorządowych, które odpowiadają za kreowanie polityki i wspieranie podejmowanej przez dorosłych aktywności edukacyjnej.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">
            <a:off x="7490900" y="1746243"/>
            <a:ext cx="4141650" cy="275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2c2661668_0_57"/>
          <p:cNvSpPr txBox="1"/>
          <p:nvPr/>
        </p:nvSpPr>
        <p:spPr>
          <a:xfrm>
            <a:off x="4819425" y="4099013"/>
            <a:ext cx="52911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Kwalifikacje te dają podstawę do podjęcia pracy w:</a:t>
            </a:r>
            <a:endParaRPr b="1" i="0" sz="1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kultury,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organizacjach pozarządowych i instytucjach samorządowych,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samodzielnie założonej organizacji pozarządowej. 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d2c2661668_0_57"/>
          <p:cNvSpPr txBox="1"/>
          <p:nvPr/>
        </p:nvSpPr>
        <p:spPr>
          <a:xfrm>
            <a:off x="1619750" y="311325"/>
            <a:ext cx="87432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pl-PL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b="1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l-PL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Animacja kultury i edukacja nieformalna, pozaformalna i alternatywna</a:t>
            </a:r>
            <a:endParaRPr b="1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d2c2661668_0_57"/>
          <p:cNvSpPr txBox="1"/>
          <p:nvPr/>
        </p:nvSpPr>
        <p:spPr>
          <a:xfrm>
            <a:off x="718100" y="1400025"/>
            <a:ext cx="105465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Oferta skierowana jest do osób o otwartych umysłach, pragnących działać w środowisku, stosować nowe metody w edukacji i wychowaniu. Czekamy na pasjonatów w różnych dziedzinach artystycznych, osób poszukujących nowatorskich metod wychowawczych i edukacyjnych</a:t>
            </a:r>
            <a:r>
              <a:rPr lang="pl-P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d2c2661668_0_57"/>
          <p:cNvSpPr txBox="1"/>
          <p:nvPr/>
        </p:nvSpPr>
        <p:spPr>
          <a:xfrm>
            <a:off x="5047575" y="2706175"/>
            <a:ext cx="46281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-PL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Absolwent uzyska kwalifikacje do zawodu:</a:t>
            </a:r>
            <a:r>
              <a:rPr b="1" lang="pl-PL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1"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Pedagoga animacji kulturalnej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1"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Animatora Kultury. </a:t>
            </a:r>
            <a:endParaRPr/>
          </a:p>
        </p:txBody>
      </p:sp>
      <p:pic>
        <p:nvPicPr>
          <p:cNvPr id="144" name="Google Shape;144;gd2c2661668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">
            <a:off x="429125" y="2874211"/>
            <a:ext cx="3510523" cy="233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d2c2661668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d2c2661668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d2c2661668_0_22"/>
          <p:cNvSpPr txBox="1"/>
          <p:nvPr/>
        </p:nvSpPr>
        <p:spPr>
          <a:xfrm>
            <a:off x="604975" y="197975"/>
            <a:ext cx="108423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Pomoc społeczno-wychowawcza dziecku i rodzinie 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d2c2661668_0_22"/>
          <p:cNvSpPr txBox="1"/>
          <p:nvPr/>
        </p:nvSpPr>
        <p:spPr>
          <a:xfrm>
            <a:off x="882275" y="1592000"/>
            <a:ext cx="4222200" cy="29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l-PL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Absolwenci studiów zawodowych mogą podejmować pracę, jako:</a:t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➔"/>
            </a:pPr>
            <a:r>
              <a:rPr b="0" i="0" lang="pl-PL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specjaliści,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wychowawcy,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pedagodzy uliczni,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asystenci rodzinni,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animatorzy,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twórcy projektów działań w dziedzinie pracy społeczno-wychowawczej.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d2c2661668_0_22"/>
          <p:cNvSpPr txBox="1"/>
          <p:nvPr/>
        </p:nvSpPr>
        <p:spPr>
          <a:xfrm>
            <a:off x="5725325" y="1592000"/>
            <a:ext cx="5605200" cy="3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l-PL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Kwalifikacje te dają podstawę do podjęcia pracy w:</a:t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lokalnych ośrodkach pomocy społecznej,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regionalnych ośrodkach polityki społecznej,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administracji państwowej,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centrach pomocy rodzinie,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świetlicach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środowiskowych i terapeutycznych,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poradniach wspierających dzieci i rodziny,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środkach interwencji kryzysowej,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instytucjach i organizacjach pomagającym</a:t>
            </a: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uchodźcom,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ośrodkach dla ofiar przemocy,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schroniskach dla bezdomnych,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ośrodkach adopcyjnych.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gd2c2661668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4350" y="4312651"/>
            <a:ext cx="2665726" cy="15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2c2661668_0_30"/>
          <p:cNvSpPr/>
          <p:nvPr/>
        </p:nvSpPr>
        <p:spPr>
          <a:xfrm>
            <a:off x="6195750" y="2190875"/>
            <a:ext cx="5596500" cy="2324100"/>
          </a:xfrm>
          <a:prstGeom prst="flowChartAlternateProcess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d2c2661668_0_30"/>
          <p:cNvSpPr/>
          <p:nvPr/>
        </p:nvSpPr>
        <p:spPr>
          <a:xfrm>
            <a:off x="278925" y="2154875"/>
            <a:ext cx="5315700" cy="2287800"/>
          </a:xfrm>
          <a:prstGeom prst="flowChartAlternateProcess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d2c2661668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9375" y="6109400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d2c2661668_0_30"/>
          <p:cNvSpPr txBox="1"/>
          <p:nvPr/>
        </p:nvSpPr>
        <p:spPr>
          <a:xfrm>
            <a:off x="2873775" y="280525"/>
            <a:ext cx="6048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STUDIÓW 3- LETNICH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d2c2661668_0_30"/>
          <p:cNvSpPr txBox="1"/>
          <p:nvPr/>
        </p:nvSpPr>
        <p:spPr>
          <a:xfrm>
            <a:off x="2576100" y="939175"/>
            <a:ext cx="70398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Studia trwają 3 lata (6 semestrów; rozliczenie roczne)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l-PL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kończą się napisaniem pracy dyplomowej pod opieką promotora.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d2c2661668_0_30"/>
          <p:cNvSpPr txBox="1"/>
          <p:nvPr/>
        </p:nvSpPr>
        <p:spPr>
          <a:xfrm>
            <a:off x="313875" y="2415575"/>
            <a:ext cx="52458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</a:t>
            </a:r>
            <a:r>
              <a:rPr b="1"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stacjonarne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średnia liczba godzin dydaktycznych na wybranej specjalności (bez praktyk) to ponad 2200 godzin dydaktycznych. 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➢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Zajęcia rozłożone są na pięć dni, średnio jest to około  6 godzin dydaktycznych dziennie.</a:t>
            </a:r>
            <a:r>
              <a:rPr b="0" i="0" lang="pl-PL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d2c2661668_0_30"/>
          <p:cNvSpPr txBox="1"/>
          <p:nvPr/>
        </p:nvSpPr>
        <p:spPr>
          <a:xfrm>
            <a:off x="6351850" y="2263175"/>
            <a:ext cx="51315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niestacjonarne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średnia liczba godzin dydaktycznych na wybranej specjalności (bez praktyk) to ponad 1100 godzin dydaktycznych. 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Zajęcia odbywają się na 8 zjazdach w semestrze (weekendy, co 2 tygodnie), rozłożone są na 2 dni, średnio jest to około 10 godzin dydaktycznych dziennie.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d2c2661668_0_30"/>
          <p:cNvSpPr txBox="1"/>
          <p:nvPr/>
        </p:nvSpPr>
        <p:spPr>
          <a:xfrm>
            <a:off x="418850" y="4982775"/>
            <a:ext cx="114375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ubiegłym roku akademickim kierunek </a:t>
            </a:r>
            <a:r>
              <a:rPr b="1" i="1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Pedagogika z</a:t>
            </a:r>
            <a:r>
              <a:rPr b="1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ostał pozytywnie oceniony przez Polską Komisję Akredytacyjną.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gd2c2661668_0_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7650" y="152400"/>
            <a:ext cx="2484588" cy="165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2c2661668_0_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850" y="188363"/>
            <a:ext cx="2376764" cy="1581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2c2661668_0_42"/>
          <p:cNvSpPr/>
          <p:nvPr/>
        </p:nvSpPr>
        <p:spPr>
          <a:xfrm rot="713550">
            <a:off x="6257869" y="360530"/>
            <a:ext cx="5757581" cy="2171175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d2c2661668_0_42"/>
          <p:cNvSpPr/>
          <p:nvPr/>
        </p:nvSpPr>
        <p:spPr>
          <a:xfrm flipH="1" rot="-653619">
            <a:off x="26182" y="359247"/>
            <a:ext cx="5757553" cy="2310858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gd2c2661668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d2c2661668_0_42"/>
          <p:cNvSpPr txBox="1"/>
          <p:nvPr/>
        </p:nvSpPr>
        <p:spPr>
          <a:xfrm>
            <a:off x="1149450" y="2547000"/>
            <a:ext cx="10026300" cy="15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pl-PL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STUDIA JEDNOLITE </a:t>
            </a:r>
            <a:br>
              <a:rPr b="1" i="0" lang="pl-PL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(5-LETNIE</a:t>
            </a:r>
            <a:r>
              <a:rPr b="1" lang="pl-PL" sz="5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MAGISTERSKIE</a:t>
            </a:r>
            <a:r>
              <a:rPr b="1" i="0" lang="pl-PL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1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d2c2661668_0_42"/>
          <p:cNvSpPr txBox="1"/>
          <p:nvPr/>
        </p:nvSpPr>
        <p:spPr>
          <a:xfrm rot="-673551">
            <a:off x="346026" y="861261"/>
            <a:ext cx="5091514" cy="849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KIERUNEK PEDAGOGIKA PRZEDSZKOLNA I WCZESNOSZKOLNA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d2c2661668_0_42"/>
          <p:cNvSpPr txBox="1"/>
          <p:nvPr/>
        </p:nvSpPr>
        <p:spPr>
          <a:xfrm rot="648226">
            <a:off x="6885407" y="861409"/>
            <a:ext cx="4502100" cy="8496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KIERUNEK PEDAGOGIKA SPECJALNA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d2c2661668_0_42"/>
          <p:cNvSpPr txBox="1"/>
          <p:nvPr/>
        </p:nvSpPr>
        <p:spPr>
          <a:xfrm>
            <a:off x="489600" y="4089925"/>
            <a:ext cx="113460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2019 roku zmieniły się przepisy w sprawie kształcenia nauczycieli.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l-P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tego właśnie roku kształcenie w zakresie przygotowującym do zawodu nauczyciela przedszkola i klas I-III oraz nauczycieli edukacji włączającej odbywa się wyłącznie na studiach jednolitych.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d2c2661668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425" y="6067425"/>
            <a:ext cx="692600" cy="6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d2c2661668_0_46"/>
          <p:cNvSpPr txBox="1"/>
          <p:nvPr/>
        </p:nvSpPr>
        <p:spPr>
          <a:xfrm>
            <a:off x="2134650" y="252400"/>
            <a:ext cx="79227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JEST ABSOLWENT ?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l-PL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Pedagogik</a:t>
            </a:r>
            <a:r>
              <a:rPr b="1" lang="pl-PL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pl-PL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przedszkoln</a:t>
            </a:r>
            <a:r>
              <a:rPr b="1" lang="pl-PL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pl-PL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wczesnoszkoln</a:t>
            </a:r>
            <a:r>
              <a:rPr b="1" lang="pl-PL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d2c2661668_0_46"/>
          <p:cNvSpPr txBox="1"/>
          <p:nvPr/>
        </p:nvSpPr>
        <p:spPr>
          <a:xfrm>
            <a:off x="433500" y="1447925"/>
            <a:ext cx="11051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Kształcimy nauczycieli na wysokim poziomie, uwzględniając potrzeby współczesnego społeczeństwa i szkoły.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d2c2661668_0_46"/>
          <p:cNvSpPr txBox="1"/>
          <p:nvPr/>
        </p:nvSpPr>
        <p:spPr>
          <a:xfrm>
            <a:off x="2734475" y="2450300"/>
            <a:ext cx="6329100" cy="1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l-PL" sz="1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Absolwenci są przygotowani do wykonywania zawodu:</a:t>
            </a:r>
            <a:endParaRPr b="1" i="0" sz="19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➢"/>
            </a:pPr>
            <a:r>
              <a:rPr b="0" i="0" lang="pl-PL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nauczyciela przedszkola i edukacji wczesnoszkolnej,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➢"/>
            </a:pPr>
            <a:r>
              <a:rPr b="0" i="0" lang="pl-PL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pedagoga szkolnego,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➢"/>
            </a:pPr>
            <a:r>
              <a:rPr b="0" i="0" lang="pl-PL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nauczyciela świetlicy</a:t>
            </a:r>
            <a:r>
              <a:rPr lang="pl-PL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d2c2661668_0_46"/>
          <p:cNvSpPr txBox="1"/>
          <p:nvPr/>
        </p:nvSpPr>
        <p:spPr>
          <a:xfrm>
            <a:off x="935100" y="4840213"/>
            <a:ext cx="10321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Wysoka jakość wczesnej edukacji wspiera rozwój potencjału dzieci, wyrównywanie szans edukacyjnych oraz efektywne wspomaganie dzieci ze zróżnicowanymi potrzebami edukacyjnymi. </a:t>
            </a:r>
            <a:endParaRPr sz="1600"/>
          </a:p>
        </p:txBody>
      </p:sp>
      <p:pic>
        <p:nvPicPr>
          <p:cNvPr id="193" name="Google Shape;193;gd2c2661668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9850" y="2450289"/>
            <a:ext cx="1657950" cy="187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d2c2661668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5425" y="2426725"/>
            <a:ext cx="1677000" cy="192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2021-03-22T17:49:38Z</dcterms:created>
  <dc:creator>Microsoft Office User</dc:creator>
</cp:coreProperties>
</file>