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5" r:id="rId5"/>
    <p:sldId id="268" r:id="rId6"/>
    <p:sldId id="270" r:id="rId7"/>
    <p:sldId id="271" r:id="rId8"/>
    <p:sldId id="272" r:id="rId9"/>
    <p:sldId id="269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F67CDF-8996-4F84-AD88-AE8524209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29F323-A04A-43A9-9C9A-CE0463FAA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08AFE4-152F-40EA-9273-04F75D39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D8E6-DF0D-4657-988F-2E5BFC2ABA6A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55EE27-02E2-4618-AB8E-E242C028D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32229A-D2D8-4A36-AF77-A942D016E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A49D-DD5B-4C1A-B1C2-0AFD96AEFC8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76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C7188D-EA44-4C9F-A543-AF0CAD04B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3801C8-244F-4BCA-9029-28CD015BD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54180B-3B0F-4455-8E28-951C6F217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D8E6-DF0D-4657-988F-2E5BFC2ABA6A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229C4A-38DB-431B-BEC3-273A43838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200FC6-EBF3-4093-84B8-352B69C2D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A49D-DD5B-4C1A-B1C2-0AFD96AEFC8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60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F16874-1FA9-4D66-95DA-2DF2F5D6DC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541CF1-368A-4006-B0DD-539D1CF8B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EC687C-8EC5-45EB-A2EA-EF0388CF0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D8E6-DF0D-4657-988F-2E5BFC2ABA6A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154149-A604-48B2-AF86-0021E7E8A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6FDBD8-D70A-458E-9AA4-980298A31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A49D-DD5B-4C1A-B1C2-0AFD96AEFC8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666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797A21-3428-423E-B95F-F5AEB22DD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A71535-782C-48EF-AF87-91F56F0EF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0259DE-B054-410D-A6AF-C859B1C86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D8E6-DF0D-4657-988F-2E5BFC2ABA6A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3BFC92-1B97-476B-8366-5BC09E2EC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FBFEF1-2283-49F0-9AAB-6304E3945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A49D-DD5B-4C1A-B1C2-0AFD96AEFC8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98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0A3EEE-36BC-4E1E-81FE-3853EA5D1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8DA0DD-1148-4FA3-AED2-902C8B55C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1942E9-D371-4270-B969-1F0E5C3DE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D8E6-DF0D-4657-988F-2E5BFC2ABA6A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0EC066-9E82-473A-ABE9-62C028422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9E8D90-3505-4498-AB4C-3CB4E7B1B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A49D-DD5B-4C1A-B1C2-0AFD96AEFC8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23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8455CC-E349-4AF7-AE89-E25C2C17A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DC2E28-2C6F-4F0B-93F2-B3DC17DA0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7CA04E-A2D4-4F97-A890-101A6982E2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219DF4-6947-4F64-B7F3-EE2BA0610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D8E6-DF0D-4657-988F-2E5BFC2ABA6A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7A1F0C-7F7D-4DBE-9B48-9AB3449C9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C293BF-074E-4339-AB62-2D504ED6B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A49D-DD5B-4C1A-B1C2-0AFD96AEFC8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91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B02C88-4623-4E19-99B2-E01AC6DEB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C15131-507F-458C-AACB-22807A62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74A213E-E8D2-4B56-A837-6C1AB88F3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78E05F-E9D1-455C-8ACE-D966F2E25A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85160C0-CA83-4147-8B4A-2A7E49B077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14AC899-4F11-466C-B642-A556CE9FA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D8E6-DF0D-4657-988F-2E5BFC2ABA6A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12E7B01-E979-49B0-9FDE-C1430D36A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E423BCF-8BA7-419B-9605-C6A7C194A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A49D-DD5B-4C1A-B1C2-0AFD96AEFC8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235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4D32E2-5448-4803-9DDD-F234951A9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2AA2D67-276C-4AFD-80F4-8D7E7C8DD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D8E6-DF0D-4657-988F-2E5BFC2ABA6A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85CC8F-F2D0-4F43-A93D-0F2282C7F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5862BB-9DE2-4843-A68C-F3913ADE4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A49D-DD5B-4C1A-B1C2-0AFD96AEFC8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97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2164D7C-42F2-4FB2-BE36-1455F55DC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D8E6-DF0D-4657-988F-2E5BFC2ABA6A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81AD9B-AACA-4AAD-A1CE-6F7E693C7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1DB2D4-21A8-49C7-A5DE-8A505CCBF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A49D-DD5B-4C1A-B1C2-0AFD96AEFC8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61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2F4DEB-02BB-474B-82FB-FB71839D8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E7E58D-32E6-47CD-9BAC-F206A7B31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413F80-9005-4D1F-AA0E-60C359C1DD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E5F97F-53DD-44D9-90E5-960DE2697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D8E6-DF0D-4657-988F-2E5BFC2ABA6A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890A56-C5B1-4E26-95DA-AF6856EE8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A260DC-CAC0-462E-A7E6-B75DF967F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A49D-DD5B-4C1A-B1C2-0AFD96AEFC8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604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C16A1D-7FDA-43EF-878B-AAC00AE66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527DC48-3C0A-452C-BF15-699D53A444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C9E19D-7F9A-498E-881B-3EB0B4C3A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096448-43CD-4E9A-BD78-E9D78946D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D8E6-DF0D-4657-988F-2E5BFC2ABA6A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0ED53F-B05F-4EDF-99B5-BB2782C3D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1BE465-1BAF-46F3-8513-7025824B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6A49D-DD5B-4C1A-B1C2-0AFD96AEFC8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91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3ABA759-ACC1-4DC2-B0C5-8FC1A190F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495E1B-E4BC-4D6B-AEB1-956B9DC04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FB3CA9-D444-4AD2-B7A7-8B14BA91F4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FD8E6-DF0D-4657-988F-2E5BFC2ABA6A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478651-A11C-4D80-A686-507391CCAC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A27D54-B02E-4B29-A076-A5365454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6A49D-DD5B-4C1A-B1C2-0AFD96AEFC8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38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295E7F-EA66-480B-B001-C8BE7CD61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0040" y="4892040"/>
            <a:ext cx="11548872" cy="1645920"/>
          </a:xfrm>
          <a:prstGeom prst="rect">
            <a:avLst/>
          </a:prstGeom>
          <a:solidFill>
            <a:srgbClr val="262626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72D058F-E2B3-46F3-BBF1-1DCF6FC17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686" y="5091762"/>
            <a:ext cx="7484787" cy="1264588"/>
          </a:xfrm>
        </p:spPr>
        <p:txBody>
          <a:bodyPr anchor="ctr">
            <a:normAutofit/>
          </a:bodyPr>
          <a:lstStyle/>
          <a:p>
            <a:pPr algn="r"/>
            <a:r>
              <a:rPr lang="en-GB" sz="4800">
                <a:solidFill>
                  <a:srgbClr val="FFFFFF"/>
                </a:solidFill>
              </a:rPr>
              <a:t>Welcome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09B49D-E8C2-48EA-9E5B-610A59C8F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02119" y="5091763"/>
            <a:ext cx="2871195" cy="1264587"/>
          </a:xfrm>
        </p:spPr>
        <p:txBody>
          <a:bodyPr anchor="ctr">
            <a:normAutofit/>
          </a:bodyPr>
          <a:lstStyle/>
          <a:p>
            <a:pPr algn="l"/>
            <a:r>
              <a:rPr lang="en-GB" sz="2000" i="1">
                <a:solidFill>
                  <a:srgbClr val="FFC000"/>
                </a:solidFill>
              </a:rPr>
              <a:t>to this rather unusual meeting…</a:t>
            </a:r>
          </a:p>
        </p:txBody>
      </p:sp>
      <p:pic>
        <p:nvPicPr>
          <p:cNvPr id="5" name="Imagen 4" descr="Iglesia de piedra&#10;&#10;Descripción generada automáticamente">
            <a:extLst>
              <a:ext uri="{FF2B5EF4-FFF2-40B4-BE49-F238E27FC236}">
                <a16:creationId xmlns:a16="http://schemas.microsoft.com/office/drawing/2014/main" id="{50A75F11-6469-4C7E-8D42-8846F525CE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57" r="-1" b="6146"/>
          <a:stretch/>
        </p:blipFill>
        <p:spPr>
          <a:xfrm>
            <a:off x="320040" y="320040"/>
            <a:ext cx="11548872" cy="4462272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864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2BAB18-C95E-44E3-9DD0-B85DC765C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Our aim over these two days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023D4F-91B2-4BCF-A367-B7B4182BF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To create literacy units we are proud of and able to use in class straight away</a:t>
            </a:r>
          </a:p>
          <a:p>
            <a:r>
              <a:rPr lang="en-GB"/>
              <a:t>The whole unit (min. 4 lessons) –&gt; all steps in the planning grid</a:t>
            </a:r>
          </a:p>
          <a:p>
            <a:r>
              <a:rPr lang="en-GB"/>
              <a:t>All materials including worksheets and power-point presentations</a:t>
            </a:r>
          </a:p>
          <a:p>
            <a:r>
              <a:rPr lang="en-GB"/>
              <a:t>Locate relevant materials for download</a:t>
            </a:r>
          </a:p>
        </p:txBody>
      </p:sp>
    </p:spTree>
    <p:extLst>
      <p:ext uri="{BB962C8B-B14F-4D97-AF65-F5344CB8AC3E}">
        <p14:creationId xmlns:p14="http://schemas.microsoft.com/office/powerpoint/2010/main" val="372231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F59B56-FF18-4717-9FF4-941200D48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GB"/>
              <a:t>What if we don’t finish?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085178-D581-4C13-AFB3-492DE9CC4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2000"/>
              <a:t> You have until March 31</a:t>
            </a:r>
            <a:r>
              <a:rPr lang="en-GB" sz="2000" baseline="30000"/>
              <a:t>st</a:t>
            </a:r>
            <a:r>
              <a:rPr lang="en-GB" sz="2000"/>
              <a:t> to finish everything (</a:t>
            </a:r>
            <a:r>
              <a:rPr lang="en-GB" sz="2000">
                <a:solidFill>
                  <a:srgbClr val="FF0000"/>
                </a:solidFill>
              </a:rPr>
              <a:t>no later!</a:t>
            </a:r>
            <a:r>
              <a:rPr lang="en-GB" sz="200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/>
              <a:t> On March 31</a:t>
            </a:r>
            <a:r>
              <a:rPr lang="en-GB" sz="2000" baseline="30000"/>
              <a:t>st</a:t>
            </a:r>
            <a:r>
              <a:rPr lang="en-GB" sz="2000"/>
              <a:t> complete units and materials have to be sent to Artur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/>
              <a:t> </a:t>
            </a:r>
            <a:r>
              <a:rPr lang="en-GB" sz="2000">
                <a:solidFill>
                  <a:schemeClr val="accent1"/>
                </a:solidFill>
              </a:rPr>
              <a:t>You get paid for this!</a:t>
            </a:r>
          </a:p>
        </p:txBody>
      </p:sp>
      <p:pic>
        <p:nvPicPr>
          <p:cNvPr id="5" name="Imagen 4" descr="Imagen que contiene dibujo&#10;&#10;Descripción generada automáticamente">
            <a:extLst>
              <a:ext uri="{FF2B5EF4-FFF2-40B4-BE49-F238E27FC236}">
                <a16:creationId xmlns:a16="http://schemas.microsoft.com/office/drawing/2014/main" id="{4AD6B2AB-7940-46E3-BA12-BFE05251B38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36" r="1" b="2296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24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EE67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56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72B886CF-D3D5-4CDE-A0D0-35994223D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magen que contiene dibujo, competencia de atletismo&#10;&#10;Descripción generada automáticamente">
            <a:extLst>
              <a:ext uri="{FF2B5EF4-FFF2-40B4-BE49-F238E27FC236}">
                <a16:creationId xmlns:a16="http://schemas.microsoft.com/office/drawing/2014/main" id="{0F4E4041-20FF-47FB-B7AB-F6BC7A9959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Rectangle 11">
            <a:extLst>
              <a:ext uri="{FF2B5EF4-FFF2-40B4-BE49-F238E27FC236}">
                <a16:creationId xmlns:a16="http://schemas.microsoft.com/office/drawing/2014/main" id="{382E71F4-D030-4BB1-A3CF-F05B47099B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D93209-E710-4E24-8089-E79FAB8B8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2376" y="891540"/>
            <a:ext cx="6100192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7DC27C-2076-4B66-A01C-2BF0C08DD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752" y="1054121"/>
            <a:ext cx="5067537" cy="1184112"/>
          </a:xfrm>
        </p:spPr>
        <p:txBody>
          <a:bodyPr>
            <a:normAutofit/>
          </a:bodyPr>
          <a:lstStyle/>
          <a:p>
            <a:r>
              <a:rPr lang="es-ES" sz="3700"/>
              <a:t>How are we going to organize this?</a:t>
            </a:r>
            <a:endParaRPr lang="en-US" sz="37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54200-E92F-4C7E-AD86-BAFFA4E23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992" y="2399100"/>
            <a:ext cx="5067294" cy="340096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000"/>
              <a:t>Connect via Skype with your groups (5 min.)</a:t>
            </a:r>
          </a:p>
          <a:p>
            <a:pPr marL="514350" indent="-514350">
              <a:buAutoNum type="arabicPeriod"/>
            </a:pPr>
            <a:r>
              <a:rPr lang="en-US" sz="2000"/>
              <a:t>Get to know each other (5 min.)</a:t>
            </a:r>
          </a:p>
          <a:p>
            <a:pPr marL="514350" indent="-514350">
              <a:buAutoNum type="arabicPeriod"/>
            </a:pPr>
            <a:r>
              <a:rPr lang="en-US" sz="2000"/>
              <a:t>Talk about the planning grids and choose the one you are going to develop (10 min.)</a:t>
            </a:r>
          </a:p>
          <a:p>
            <a:pPr marL="514350" indent="-514350">
              <a:buAutoNum type="arabicPeriod"/>
            </a:pPr>
            <a:r>
              <a:rPr lang="en-US" sz="2000"/>
              <a:t>Examine the planning so far, clarify necessary aspects, distribute work and agree on time for the next connection (10 min.)</a:t>
            </a:r>
          </a:p>
          <a:p>
            <a:pPr marL="514350" indent="-514350">
              <a:buAutoNum type="arabicPeriod"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73149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8E9B7D-E8B8-480F-9BC1-9C52B336B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GB"/>
              <a:t>From then 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A772E9-97B2-4CD5-A27F-EE3D6EB73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/>
              <a:t>Time is yours!</a:t>
            </a:r>
          </a:p>
          <a:p>
            <a:pPr marL="0" indent="0">
              <a:buNone/>
            </a:pPr>
            <a:r>
              <a:rPr lang="en-GB" sz="2000"/>
              <a:t>Get organized as suits the group best!</a:t>
            </a:r>
          </a:p>
          <a:p>
            <a:pPr marL="0" indent="0">
              <a:buNone/>
            </a:pPr>
            <a:r>
              <a:rPr lang="en-GB" sz="2000"/>
              <a:t>Review each others’ work before moving on to the next stage.</a:t>
            </a:r>
          </a:p>
          <a:p>
            <a:pPr marL="0" indent="0">
              <a:buNone/>
            </a:pPr>
            <a:r>
              <a:rPr lang="en-GB" sz="2000"/>
              <a:t>Work through the unit plan step by step.</a:t>
            </a:r>
          </a:p>
          <a:p>
            <a:pPr marL="0" indent="0">
              <a:buNone/>
            </a:pPr>
            <a:r>
              <a:rPr lang="en-GB" sz="2000">
                <a:solidFill>
                  <a:srgbClr val="FF0000"/>
                </a:solidFill>
              </a:rPr>
              <a:t>Ask for assistance whenever necessary:</a:t>
            </a:r>
          </a:p>
          <a:p>
            <a:pPr marL="0" indent="0">
              <a:buNone/>
            </a:pPr>
            <a:r>
              <a:rPr lang="en-GB" sz="2000">
                <a:solidFill>
                  <a:srgbClr val="FF0000"/>
                </a:solidFill>
              </a:rPr>
              <a:t>brzosko-barratt</a:t>
            </a:r>
          </a:p>
          <a:p>
            <a:pPr marL="0" indent="0">
              <a:buNone/>
            </a:pPr>
            <a:r>
              <a:rPr lang="en-GB" sz="2000">
                <a:solidFill>
                  <a:srgbClr val="FF0000"/>
                </a:solidFill>
              </a:rPr>
              <a:t>mateja.Dagarin</a:t>
            </a:r>
          </a:p>
          <a:p>
            <a:pPr marL="0" indent="0">
              <a:buNone/>
            </a:pPr>
            <a:r>
              <a:rPr lang="en-GB" sz="2000">
                <a:solidFill>
                  <a:srgbClr val="FF0000"/>
                </a:solidFill>
              </a:rPr>
              <a:t>serrano_elena</a:t>
            </a:r>
          </a:p>
          <a:p>
            <a:pPr marL="0" indent="0">
              <a:buNone/>
            </a:pPr>
            <a:r>
              <a:rPr lang="en-GB" sz="2000">
                <a:solidFill>
                  <a:srgbClr val="FF0000"/>
                </a:solidFill>
              </a:rPr>
              <a:t>candel-halbach</a:t>
            </a:r>
          </a:p>
          <a:p>
            <a:pPr marL="0" indent="0">
              <a:buNone/>
            </a:pPr>
            <a:r>
              <a:rPr lang="en-GB" sz="2000"/>
              <a:t> </a:t>
            </a:r>
          </a:p>
        </p:txBody>
      </p:sp>
      <p:pic>
        <p:nvPicPr>
          <p:cNvPr id="5" name="Imagen 4" descr="Imagen que contiene reloj, objeto, pequeño, tabla&#10;&#10;Descripción generada automáticamente">
            <a:extLst>
              <a:ext uri="{FF2B5EF4-FFF2-40B4-BE49-F238E27FC236}">
                <a16:creationId xmlns:a16="http://schemas.microsoft.com/office/drawing/2014/main" id="{7E037577-5D95-4FD6-82A9-EE66827046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82" r="18272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E9B0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237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0C0D1-059A-4348-89E2-D8EAEC211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few important issues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02A7D8-629A-4889-AA8E-EB45F7AD9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6474"/>
            <a:ext cx="10515600" cy="4667250"/>
          </a:xfrm>
        </p:spPr>
        <p:txBody>
          <a:bodyPr>
            <a:normAutofit/>
          </a:bodyPr>
          <a:lstStyle/>
          <a:p>
            <a:pPr lvl="0"/>
            <a:r>
              <a:rPr lang="en-GB"/>
              <a:t>The work on text features and expressive features needs to be </a:t>
            </a:r>
            <a:r>
              <a:rPr lang="en-GB" b="1"/>
              <a:t>explicit</a:t>
            </a:r>
            <a:endParaRPr lang="es-ES" b="1"/>
          </a:p>
          <a:p>
            <a:pPr lvl="0"/>
            <a:r>
              <a:rPr lang="en-GB"/>
              <a:t>In the table on p. 1, try to be as specific as possible: “coherence and cohesion” are very general and don’t tell me what will be worked on; same with language functions or vocabulary</a:t>
            </a:r>
            <a:endParaRPr lang="es-ES"/>
          </a:p>
          <a:p>
            <a:pPr lvl="0"/>
            <a:r>
              <a:rPr lang="en-GB"/>
              <a:t>You don’t need to fill in all the lines in the table on the first page, only as relevant!</a:t>
            </a:r>
            <a:endParaRPr lang="es-ES"/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66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5DA5239-81BD-454A-8BDA-D69F856CE3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09754"/>
              </p:ext>
            </p:extLst>
          </p:nvPr>
        </p:nvGraphicFramePr>
        <p:xfrm>
          <a:off x="952237" y="1031487"/>
          <a:ext cx="10337977" cy="4791222"/>
        </p:xfrm>
        <a:graphic>
          <a:graphicData uri="http://schemas.openxmlformats.org/drawingml/2006/table">
            <a:tbl>
              <a:tblPr firstRow="1" firstCol="1" bandRow="1"/>
              <a:tblGrid>
                <a:gridCol w="1567509">
                  <a:extLst>
                    <a:ext uri="{9D8B030D-6E8A-4147-A177-3AD203B41FA5}">
                      <a16:colId xmlns:a16="http://schemas.microsoft.com/office/drawing/2014/main" val="4104424166"/>
                    </a:ext>
                  </a:extLst>
                </a:gridCol>
                <a:gridCol w="3931023">
                  <a:extLst>
                    <a:ext uri="{9D8B030D-6E8A-4147-A177-3AD203B41FA5}">
                      <a16:colId xmlns:a16="http://schemas.microsoft.com/office/drawing/2014/main" val="3773503400"/>
                    </a:ext>
                  </a:extLst>
                </a:gridCol>
                <a:gridCol w="2407324">
                  <a:extLst>
                    <a:ext uri="{9D8B030D-6E8A-4147-A177-3AD203B41FA5}">
                      <a16:colId xmlns:a16="http://schemas.microsoft.com/office/drawing/2014/main" val="4203576690"/>
                    </a:ext>
                  </a:extLst>
                </a:gridCol>
                <a:gridCol w="2432121">
                  <a:extLst>
                    <a:ext uri="{9D8B030D-6E8A-4147-A177-3AD203B41FA5}">
                      <a16:colId xmlns:a16="http://schemas.microsoft.com/office/drawing/2014/main" val="2075677357"/>
                    </a:ext>
                  </a:extLst>
                </a:gridCol>
              </a:tblGrid>
              <a:tr h="31096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Teaching point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expected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887568"/>
                  </a:ext>
                </a:extLst>
              </a:tr>
              <a:tr h="558356">
                <a:tc rowSpan="2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Textual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103" marR="126103" marT="63051" marB="6305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Text features (organization of ideas; narrator; use of direct speech; paragraphing; etc.)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06601"/>
                  </a:ext>
                </a:extLst>
              </a:tr>
              <a:tr h="55835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Text effect (creating tension; vividness of descriptions; objectivity; coherence; etc.)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93709"/>
                  </a:ext>
                </a:extLst>
              </a:tr>
              <a:tr h="310967">
                <a:tc rowSpan="4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Linguistic 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103" marR="126103" marT="63051" marB="6305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Language functions / structures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289449"/>
                  </a:ext>
                </a:extLst>
              </a:tr>
              <a:tr h="3109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Vocabulary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394157"/>
                  </a:ext>
                </a:extLst>
              </a:tr>
              <a:tr h="3109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Pronunciation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242845"/>
                  </a:ext>
                </a:extLst>
              </a:tr>
              <a:tr h="3109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Academic language features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869904"/>
                  </a:ext>
                </a:extLst>
              </a:tr>
              <a:tr h="423935">
                <a:tc gridSpan="2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Cultural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103" marR="126103" marT="63051" marB="6305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023149"/>
                  </a:ext>
                </a:extLst>
              </a:tr>
              <a:tr h="423935">
                <a:tc gridSpan="2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Strategic (learning and thinking strategies)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103" marR="126103" marT="63051" marB="6305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166283"/>
                  </a:ext>
                </a:extLst>
              </a:tr>
              <a:tr h="423935">
                <a:tc gridSpan="2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Cross-curricular links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103" marR="126103" marT="63051" marB="6305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000439"/>
                  </a:ext>
                </a:extLst>
              </a:tr>
              <a:tr h="423935">
                <a:tc gridSpan="2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Emotional skills 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103" marR="126103" marT="63051" marB="6305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015659"/>
                  </a:ext>
                </a:extLst>
              </a:tr>
              <a:tr h="423935">
                <a:tc gridSpan="2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 of values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103" marR="126103" marT="63051" marB="6305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577" marR="94577" marT="131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727102"/>
                  </a:ext>
                </a:extLst>
              </a:tr>
            </a:tbl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BB119AEE-DE70-4966-B444-4C6F605DF0A5}"/>
              </a:ext>
            </a:extLst>
          </p:cNvPr>
          <p:cNvSpPr/>
          <p:nvPr/>
        </p:nvSpPr>
        <p:spPr>
          <a:xfrm>
            <a:off x="722376" y="704538"/>
            <a:ext cx="5723394" cy="30729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867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0C0D1-059A-4348-89E2-D8EAEC211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few important issues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02A7D8-629A-4889-AA8E-EB45F7AD9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6474"/>
            <a:ext cx="10515600" cy="4667250"/>
          </a:xfrm>
        </p:spPr>
        <p:txBody>
          <a:bodyPr>
            <a:normAutofit/>
          </a:bodyPr>
          <a:lstStyle/>
          <a:p>
            <a:pPr lvl="0"/>
            <a:r>
              <a:rPr lang="en-GB"/>
              <a:t>Make sure  that what is written in the table on p. 1 is actually worked on in the unit. It should appear in column 2 of the rest of the tables</a:t>
            </a:r>
            <a:endParaRPr lang="es-ES"/>
          </a:p>
          <a:p>
            <a:pPr lvl="0"/>
            <a:r>
              <a:rPr lang="en-GB"/>
              <a:t>Make sure that what you write in the 2</a:t>
            </a:r>
            <a:r>
              <a:rPr lang="en-GB" baseline="30000"/>
              <a:t>nd</a:t>
            </a:r>
            <a:r>
              <a:rPr lang="en-GB"/>
              <a:t> column is really what the activity in column 1 focuses on</a:t>
            </a:r>
            <a:endParaRPr lang="es-ES"/>
          </a:p>
          <a:p>
            <a:pPr lvl="0"/>
            <a:r>
              <a:rPr lang="en-GB"/>
              <a:t>Remember that writing is a process, and we need to guide students through it</a:t>
            </a:r>
          </a:p>
          <a:p>
            <a:pPr lvl="0"/>
            <a:r>
              <a:rPr lang="en-GB"/>
              <a:t>Try to keep your students in mind when planning</a:t>
            </a:r>
            <a:endParaRPr lang="es-ES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24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679A3B-854C-4816-9571-9F9A14EBA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Next connection with everyone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30D094-C598-4A5F-970E-3131BBEA0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5961A8F-181B-4035-B1A6-926BED1B2C17}"/>
              </a:ext>
            </a:extLst>
          </p:cNvPr>
          <p:cNvSpPr/>
          <p:nvPr/>
        </p:nvSpPr>
        <p:spPr>
          <a:xfrm>
            <a:off x="5033049" y="2967335"/>
            <a:ext cx="21259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14’30h</a:t>
            </a:r>
          </a:p>
        </p:txBody>
      </p:sp>
    </p:spTree>
    <p:extLst>
      <p:ext uri="{BB962C8B-B14F-4D97-AF65-F5344CB8AC3E}">
        <p14:creationId xmlns:p14="http://schemas.microsoft.com/office/powerpoint/2010/main" val="40536768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445</Words>
  <Application>Microsoft Office PowerPoint</Application>
  <PresentationFormat>Panorámica</PresentationFormat>
  <Paragraphs>77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Tema de Office</vt:lpstr>
      <vt:lpstr>Welcome</vt:lpstr>
      <vt:lpstr>Our aim over these two days</vt:lpstr>
      <vt:lpstr>What if we don’t finish?</vt:lpstr>
      <vt:lpstr>How are we going to organize this?</vt:lpstr>
      <vt:lpstr>From then on</vt:lpstr>
      <vt:lpstr>A few important issues</vt:lpstr>
      <vt:lpstr>Presentación de PowerPoint</vt:lpstr>
      <vt:lpstr>A few important issues</vt:lpstr>
      <vt:lpstr>Next connection with everyone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Revisor</dc:creator>
  <cp:lastModifiedBy>Revisor</cp:lastModifiedBy>
  <cp:revision>3</cp:revision>
  <dcterms:created xsi:type="dcterms:W3CDTF">2020-03-02T11:52:38Z</dcterms:created>
  <dcterms:modified xsi:type="dcterms:W3CDTF">2020-03-02T15:43:25Z</dcterms:modified>
</cp:coreProperties>
</file>