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Roboto Black"/>
      <p:bold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Roboto Light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Black-bold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Black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5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4.xml"/><Relationship Id="rId32" Type="http://schemas.openxmlformats.org/officeDocument/2006/relationships/font" Target="fonts/Roboto-italic.fntdata"/><Relationship Id="rId13" Type="http://schemas.openxmlformats.org/officeDocument/2006/relationships/slide" Target="slides/slide7.xml"/><Relationship Id="rId35" Type="http://schemas.openxmlformats.org/officeDocument/2006/relationships/font" Target="fonts/RobotoLight-bold.fntdata"/><Relationship Id="rId12" Type="http://schemas.openxmlformats.org/officeDocument/2006/relationships/slide" Target="slides/slide6.xml"/><Relationship Id="rId34" Type="http://schemas.openxmlformats.org/officeDocument/2006/relationships/font" Target="fonts/RobotoLight-regular.fntdata"/><Relationship Id="rId15" Type="http://schemas.openxmlformats.org/officeDocument/2006/relationships/slide" Target="slides/slide9.xml"/><Relationship Id="rId37" Type="http://schemas.openxmlformats.org/officeDocument/2006/relationships/font" Target="fonts/RobotoLight-boldItalic.fntdata"/><Relationship Id="rId14" Type="http://schemas.openxmlformats.org/officeDocument/2006/relationships/slide" Target="slides/slide8.xml"/><Relationship Id="rId36" Type="http://schemas.openxmlformats.org/officeDocument/2006/relationships/font" Target="fonts/RobotoLight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2d10b1c0c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d2d10b1c0c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gd2d10b1c0c_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2d10b1c0c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2d10b1c0c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2d10b1c0c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2d10b1c0c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d2d10b1c0c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d2d10b1c0c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d2d10b1c0c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d2d10b1c0c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d2d10b1c0c_0_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d2d10b1c0c_0_4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d2d10b1c0c_0_4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2d10b1c0c_0_5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d2d10b1c0c_0_5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d2d10b1c0c_0_5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d33499d727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d33499d727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d2d10b1c0c_0_6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d2d10b1c0c_0_6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d2d10b1c0c_0_6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d4814866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cd4814866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d2d10b1c0c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d2d10b1c0c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2d10b1c0c_0_3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d2d10b1c0c_0_3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d2d10b1c0c_0_7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d2d10b1c0c_0_7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d2d10b1c0c_0_7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d2d10b1c0c_0_8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d2d10b1c0c_0_8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d2d10b1c0c_0_8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2d10b1c0c_0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2d10b1c0c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d2d10b1c0c_0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2d10b1c0c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2d10b1c0c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2d10b1c0c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d2d10b1c0c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2d10b1c0c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2d10b1c0c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2d10b1c0c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2d10b1c0c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2d10b1c0c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d2d10b1c0c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d2d10b1c0c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d2d10b1c0c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7.png"/><Relationship Id="rId7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>
  <p:cSld name="Slajd tytułow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-1" y="-37070"/>
            <a:ext cx="9221100" cy="5180700"/>
          </a:xfrm>
          <a:prstGeom prst="rect">
            <a:avLst/>
          </a:prstGeom>
          <a:solidFill>
            <a:srgbClr val="08216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tekst, książka&#10;&#10;Opis wygenerowany automatycznie" id="13" name="Google Shape;13;p2"/>
          <p:cNvPicPr preferRelativeResize="0"/>
          <p:nvPr/>
        </p:nvPicPr>
        <p:blipFill rotWithShape="1">
          <a:blip r:embed="rId2">
            <a:alphaModFix amt="97000"/>
          </a:blip>
          <a:srcRect b="0" l="27543" r="26349" t="0"/>
          <a:stretch/>
        </p:blipFill>
        <p:spPr>
          <a:xfrm>
            <a:off x="0" y="0"/>
            <a:ext cx="359372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1" y="1"/>
            <a:ext cx="3593700" cy="5143500"/>
          </a:xfrm>
          <a:prstGeom prst="rect">
            <a:avLst/>
          </a:prstGeom>
          <a:solidFill>
            <a:srgbClr val="082162">
              <a:alpha val="8157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557965"/>
            <a:ext cx="5121300" cy="6579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2907082" y="2562302"/>
            <a:ext cx="5570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l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Dzień Otwarty UW 2021 </a:t>
            </a:r>
            <a:r>
              <a:rPr b="0" i="0" lang="pl" sz="3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Online</a:t>
            </a:r>
            <a:endParaRPr b="0" i="0" sz="2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933960" y="3104884"/>
            <a:ext cx="2142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 UW Open Day 2021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3357245" y="3550281"/>
            <a:ext cx="17493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" sz="24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24.04.2021</a:t>
            </a:r>
            <a:br>
              <a:rPr b="0" i="0" lang="pl" sz="15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pl" sz="15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10:00-16:00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az zawierający tekst&#10;&#10;Opis wygenerowany automatycznie" id="19" name="Google Shape;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144" y="434772"/>
            <a:ext cx="3716274" cy="67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1222" y="305624"/>
            <a:ext cx="1617903" cy="654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2"/>
          <p:cNvGrpSpPr/>
          <p:nvPr/>
        </p:nvGrpSpPr>
        <p:grpSpPr>
          <a:xfrm>
            <a:off x="5076614" y="3550251"/>
            <a:ext cx="4142781" cy="661760"/>
            <a:chOff x="6768819" y="4733668"/>
            <a:chExt cx="5523709" cy="882346"/>
          </a:xfrm>
        </p:grpSpPr>
        <p:pic>
          <p:nvPicPr>
            <p:cNvPr id="22" name="Google Shape;22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68819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04873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37746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67683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497620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27557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28;p2"/>
          <p:cNvSpPr/>
          <p:nvPr/>
        </p:nvSpPr>
        <p:spPr>
          <a:xfrm>
            <a:off x="2192479" y="1160658"/>
            <a:ext cx="21300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</a:t>
            </a:r>
            <a:r>
              <a:rPr b="1" i="0" lang="pl" sz="1200" u="none" cap="none" strike="noStrike">
                <a:solidFill>
                  <a:srgbClr val="FEAE00"/>
                </a:solidFill>
                <a:latin typeface="Roboto Black"/>
                <a:ea typeface="Roboto Black"/>
                <a:cs typeface="Roboto Black"/>
                <a:sym typeface="Roboto Black"/>
              </a:rPr>
              <a:t>Dzien</a:t>
            </a:r>
            <a:r>
              <a:rPr b="1" i="0" lang="pl" sz="1200" u="none" cap="none" strike="noStrike">
                <a:solidFill>
                  <a:srgbClr val="FEAE00"/>
                </a:solidFill>
                <a:latin typeface="Roboto"/>
                <a:ea typeface="Roboto"/>
                <a:cs typeface="Roboto"/>
                <a:sym typeface="Roboto"/>
              </a:rPr>
              <a:t>Otwarty</a:t>
            </a:r>
            <a:r>
              <a:rPr b="0" i="0" lang="pl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.uw.edu.pl</a:t>
            </a:r>
            <a:endParaRPr b="0" i="0" sz="12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9" name="Google Shape;2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37366" y="3982842"/>
            <a:ext cx="165949" cy="16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130125">
            <a:off x="4291717" y="1208825"/>
            <a:ext cx="303089" cy="303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1" type="title">
  <p:cSld name="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7" name="Google Shape;9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8" name="Google Shape;9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>
  <p:cSld name="Slajd tytułow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-1" y="-37070"/>
            <a:ext cx="9221100" cy="5180700"/>
          </a:xfrm>
          <a:prstGeom prst="rect">
            <a:avLst/>
          </a:prstGeom>
          <a:solidFill>
            <a:srgbClr val="08216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tekst, książka&#10;&#10;Opis wygenerowany automatycznie" id="107" name="Google Shape;107;p15"/>
          <p:cNvPicPr preferRelativeResize="0"/>
          <p:nvPr/>
        </p:nvPicPr>
        <p:blipFill rotWithShape="1">
          <a:blip r:embed="rId2">
            <a:alphaModFix amt="97000"/>
          </a:blip>
          <a:srcRect b="0" l="27545" r="26346" t="0"/>
          <a:stretch/>
        </p:blipFill>
        <p:spPr>
          <a:xfrm>
            <a:off x="0" y="0"/>
            <a:ext cx="359372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>
            <a:off x="1" y="1"/>
            <a:ext cx="3593700" cy="5143500"/>
          </a:xfrm>
          <a:prstGeom prst="rect">
            <a:avLst/>
          </a:prstGeom>
          <a:solidFill>
            <a:srgbClr val="082162">
              <a:alpha val="8157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0" y="3557965"/>
            <a:ext cx="5121300" cy="6579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2907082" y="2562302"/>
            <a:ext cx="5570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l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Dzień Otwarty UW 2021 </a:t>
            </a:r>
            <a:r>
              <a:rPr b="0" i="0" lang="pl" sz="3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Online</a:t>
            </a:r>
            <a:endParaRPr b="0" i="0" sz="2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2933960" y="3104884"/>
            <a:ext cx="2142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 UW Open Day 2021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3357245" y="3550281"/>
            <a:ext cx="17493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" sz="24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24.04.2021</a:t>
            </a:r>
            <a:br>
              <a:rPr b="0" i="0" lang="pl" sz="15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pl" sz="15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10:00-16:00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az zawierający tekst&#10;&#10;Opis wygenerowany automatycznie" id="113" name="Google Shape;11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144" y="434772"/>
            <a:ext cx="3716274" cy="67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1222" y="305624"/>
            <a:ext cx="1617903" cy="654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5"/>
          <p:cNvGrpSpPr/>
          <p:nvPr/>
        </p:nvGrpSpPr>
        <p:grpSpPr>
          <a:xfrm>
            <a:off x="5076614" y="3550251"/>
            <a:ext cx="4142781" cy="661760"/>
            <a:chOff x="6768819" y="4733668"/>
            <a:chExt cx="5523709" cy="882346"/>
          </a:xfrm>
        </p:grpSpPr>
        <p:pic>
          <p:nvPicPr>
            <p:cNvPr id="116" name="Google Shape;116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68819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04873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37746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67683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497620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27557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Google Shape;122;p15"/>
          <p:cNvSpPr/>
          <p:nvPr/>
        </p:nvSpPr>
        <p:spPr>
          <a:xfrm>
            <a:off x="2192479" y="1160658"/>
            <a:ext cx="21300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</a:t>
            </a:r>
            <a:r>
              <a:rPr b="1" i="0" lang="pl" sz="1200" u="none" cap="none" strike="noStrike">
                <a:solidFill>
                  <a:srgbClr val="FEAE00"/>
                </a:solidFill>
                <a:latin typeface="Roboto Black"/>
                <a:ea typeface="Roboto Black"/>
                <a:cs typeface="Roboto Black"/>
                <a:sym typeface="Roboto Black"/>
              </a:rPr>
              <a:t>Dzien</a:t>
            </a:r>
            <a:r>
              <a:rPr b="1" i="0" lang="pl" sz="1200" u="none" cap="none" strike="noStrike">
                <a:solidFill>
                  <a:srgbClr val="FEAE00"/>
                </a:solidFill>
                <a:latin typeface="Roboto"/>
                <a:ea typeface="Roboto"/>
                <a:cs typeface="Roboto"/>
                <a:sym typeface="Roboto"/>
              </a:rPr>
              <a:t>Otwarty</a:t>
            </a:r>
            <a:r>
              <a:rPr b="0" i="0" lang="pl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.uw.edu.pl</a:t>
            </a:r>
            <a:endParaRPr b="0" i="0" sz="12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37366" y="3982842"/>
            <a:ext cx="165949" cy="16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130125">
            <a:off x="4291717" y="1208825"/>
            <a:ext cx="303089" cy="303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/>
          <p:nvPr/>
        </p:nvSpPr>
        <p:spPr>
          <a:xfrm>
            <a:off x="0" y="4504306"/>
            <a:ext cx="9144000" cy="639300"/>
          </a:xfrm>
          <a:prstGeom prst="rect">
            <a:avLst/>
          </a:prstGeom>
          <a:solidFill>
            <a:srgbClr val="08216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6732" y="4594903"/>
            <a:ext cx="1172391" cy="473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128" name="Google Shape;12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654" y="4617137"/>
            <a:ext cx="2255467" cy="41242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3358753" y="4696392"/>
            <a:ext cx="2426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</a:t>
            </a:r>
            <a:r>
              <a:rPr b="1" i="0" lang="pl" sz="1200" u="none" cap="none" strike="noStrike">
                <a:solidFill>
                  <a:srgbClr val="FEAE00"/>
                </a:solidFill>
                <a:latin typeface="Roboto Black"/>
                <a:ea typeface="Roboto Black"/>
                <a:cs typeface="Roboto Black"/>
                <a:sym typeface="Roboto Black"/>
              </a:rPr>
              <a:t>Dzien</a:t>
            </a:r>
            <a:r>
              <a:rPr b="1" i="0" lang="pl" sz="1200" u="none" cap="none" strike="noStrike">
                <a:solidFill>
                  <a:srgbClr val="FEAE00"/>
                </a:solidFill>
                <a:latin typeface="Roboto"/>
                <a:ea typeface="Roboto"/>
                <a:cs typeface="Roboto"/>
                <a:sym typeface="Roboto"/>
              </a:rPr>
              <a:t>Otwarty</a:t>
            </a:r>
            <a:r>
              <a:rPr b="0" i="0" lang="pl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.uw.edu.pl</a:t>
            </a:r>
            <a:endParaRPr b="0" i="0" sz="12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1" y="4447784"/>
            <a:ext cx="9144000" cy="564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130125">
            <a:off x="5633703" y="4735627"/>
            <a:ext cx="303089" cy="303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5" name="Google Shape;135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1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" name="Google Shape;141;p1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8" name="Google Shape;148;p1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" name="Google Shape;149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0" name="Google Shape;150;p1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1" name="Google Shape;151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0" y="4504306"/>
            <a:ext cx="9144000" cy="639300"/>
          </a:xfrm>
          <a:prstGeom prst="rect">
            <a:avLst/>
          </a:prstGeom>
          <a:solidFill>
            <a:srgbClr val="08216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6732" y="4594903"/>
            <a:ext cx="1172391" cy="473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34" name="Google Shape;3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654" y="4617137"/>
            <a:ext cx="2255467" cy="41242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>
            <a:off x="3358753" y="4696392"/>
            <a:ext cx="2426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</a:t>
            </a:r>
            <a:r>
              <a:rPr b="1" i="0" lang="pl" sz="1200" u="none" cap="none" strike="noStrike">
                <a:solidFill>
                  <a:srgbClr val="FEAE00"/>
                </a:solidFill>
                <a:latin typeface="Roboto Black"/>
                <a:ea typeface="Roboto Black"/>
                <a:cs typeface="Roboto Black"/>
                <a:sym typeface="Roboto Black"/>
              </a:rPr>
              <a:t>Dzien</a:t>
            </a:r>
            <a:r>
              <a:rPr b="1" i="0" lang="pl" sz="1200" u="none" cap="none" strike="noStrike">
                <a:solidFill>
                  <a:srgbClr val="FEAE00"/>
                </a:solidFill>
                <a:latin typeface="Roboto"/>
                <a:ea typeface="Roboto"/>
                <a:cs typeface="Roboto"/>
                <a:sym typeface="Roboto"/>
              </a:rPr>
              <a:t>Otwarty</a:t>
            </a:r>
            <a:r>
              <a:rPr b="0" i="0" lang="pl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.uw.edu.pl</a:t>
            </a:r>
            <a:endParaRPr b="0" i="0" sz="12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1" y="4447784"/>
            <a:ext cx="9144000" cy="564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130125">
            <a:off x="5633703" y="4735627"/>
            <a:ext cx="303089" cy="303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2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66" name="Google Shape;166;p2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7" name="Google Shape;167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4" name="Google Shape;174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0" name="Google Shape;180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6" name="Google Shape;186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4" name="Google Shape;54;p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6" name="Google Shape;56;p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72" name="Google Shape;72;p9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3" name="Google Shape;73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80" name="Google Shape;80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57.png"/><Relationship Id="rId7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pedagog.uw.edu.pl/studia-i-studenci/studenci/studenckie-kola-naukowe/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32.png"/><Relationship Id="rId6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44.png"/><Relationship Id="rId13" Type="http://schemas.openxmlformats.org/officeDocument/2006/relationships/image" Target="../media/image46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Relationship Id="rId15" Type="http://schemas.openxmlformats.org/officeDocument/2006/relationships/image" Target="../media/image45.png"/><Relationship Id="rId14" Type="http://schemas.openxmlformats.org/officeDocument/2006/relationships/image" Target="../media/image42.png"/><Relationship Id="rId17" Type="http://schemas.openxmlformats.org/officeDocument/2006/relationships/image" Target="../media/image41.png"/><Relationship Id="rId16" Type="http://schemas.openxmlformats.org/officeDocument/2006/relationships/image" Target="../media/image51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18" Type="http://schemas.openxmlformats.org/officeDocument/2006/relationships/image" Target="../media/image47.png"/><Relationship Id="rId7" Type="http://schemas.openxmlformats.org/officeDocument/2006/relationships/image" Target="../media/image36.png"/><Relationship Id="rId8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facebook.com/rsswped/" TargetMode="External"/><Relationship Id="rId4" Type="http://schemas.openxmlformats.org/officeDocument/2006/relationships/hyperlink" Target="https://www.pedagog.uw.edu.pl/studia-i-studenci/studenci/samorzad-studencki/" TargetMode="External"/><Relationship Id="rId5" Type="http://schemas.openxmlformats.org/officeDocument/2006/relationships/hyperlink" Target="mailto:samorzad@pedagog.uw.edu.pl" TargetMode="External"/><Relationship Id="rId6" Type="http://schemas.openxmlformats.org/officeDocument/2006/relationships/image" Target="../media/image54.png"/><Relationship Id="rId7" Type="http://schemas.openxmlformats.org/officeDocument/2006/relationships/image" Target="../media/image49.png"/><Relationship Id="rId8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irk.uw.edu.pl/" TargetMode="External"/><Relationship Id="rId4" Type="http://schemas.openxmlformats.org/officeDocument/2006/relationships/image" Target="../media/image53.png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/>
        </p:nvSpPr>
        <p:spPr>
          <a:xfrm>
            <a:off x="708738" y="1730271"/>
            <a:ext cx="55707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pl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Wydział Pedagogiczny </a:t>
            </a:r>
            <a:endParaRPr b="1" i="0" sz="3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6"/>
          <p:cNvSpPr/>
          <p:nvPr/>
        </p:nvSpPr>
        <p:spPr>
          <a:xfrm>
            <a:off x="2921773" y="3102746"/>
            <a:ext cx="2142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 UW Open Day 2021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3357245" y="3550281"/>
            <a:ext cx="17493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" sz="24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24.04.2021</a:t>
            </a:r>
            <a:br>
              <a:rPr b="0" i="0" lang="pl" sz="15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pl" sz="15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10:00-16:00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7366" y="3982842"/>
            <a:ext cx="165949" cy="16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/>
        </p:nvSpPr>
        <p:spPr>
          <a:xfrm>
            <a:off x="0" y="0"/>
            <a:ext cx="90132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KIERUNEK PEDAGOGIKA NAUCZYCIELSKA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5"/>
          <p:cNvSpPr txBox="1"/>
          <p:nvPr/>
        </p:nvSpPr>
        <p:spPr>
          <a:xfrm>
            <a:off x="1874550" y="1586175"/>
            <a:ext cx="5264100" cy="24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Według nowych przepisów d</a:t>
            </a: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2019 kształcenie w zakresie przygotowującym do zawodu nauczyciela przedszkola i klas I-III.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tym roku będzie będzie ostatnia możliwość kontynuacji studiów na II stopniu dla absolwentów studiów licencjackich w zakresie przygotowującym do zawodu nauczyciela przedszkola i klas I-III.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5"/>
          <p:cNvSpPr txBox="1"/>
          <p:nvPr/>
        </p:nvSpPr>
        <p:spPr>
          <a:xfrm>
            <a:off x="1022850" y="552100"/>
            <a:ext cx="69675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SPECJALNOŚĆ: PEDAGOGIKA PRZEDSZKOLNA I WCZESNOSZKOLNA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TERAPIĄ PEDAGOGICZNĄ</a:t>
            </a:r>
            <a:endParaRPr b="1"/>
          </a:p>
        </p:txBody>
      </p:sp>
      <p:pic>
        <p:nvPicPr>
          <p:cNvPr id="281" name="Google Shape;2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1500" y="1865163"/>
            <a:ext cx="1677000" cy="192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750" y="1865164"/>
            <a:ext cx="1657950" cy="187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/>
          <p:nvPr/>
        </p:nvSpPr>
        <p:spPr>
          <a:xfrm>
            <a:off x="2036925" y="226275"/>
            <a:ext cx="67791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1600">
                <a:latin typeface="Calibri"/>
                <a:ea typeface="Calibri"/>
                <a:cs typeface="Calibri"/>
                <a:sym typeface="Calibri"/>
              </a:rPr>
              <a:t>Pedagogika przedszkolna i wczesnoszkolna z terapią pedagogiczną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6"/>
          <p:cNvSpPr txBox="1"/>
          <p:nvPr/>
        </p:nvSpPr>
        <p:spPr>
          <a:xfrm>
            <a:off x="226025" y="2112550"/>
            <a:ext cx="42828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Zdobyte umiejętności umożliwią:</a:t>
            </a:r>
            <a:endParaRPr b="1" sz="15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➢"/>
            </a:pP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podejmowanie działań dydaktycznych, wychowawczych, wspierających rozwój oraz profilaktycznych, zapobiegających niepowodzeniom edukacyjnym;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➢"/>
            </a:pP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realizowanie działań diagnostycznych i terapeutycznych w sytuacjach zakłócających przebieg rozwoju i  edukacji. 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6"/>
          <p:cNvSpPr txBox="1"/>
          <p:nvPr/>
        </p:nvSpPr>
        <p:spPr>
          <a:xfrm>
            <a:off x="4826975" y="2112550"/>
            <a:ext cx="39810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Są przygotowani przede wszystkim do:</a:t>
            </a:r>
            <a:endParaRPr b="1" sz="15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➢"/>
            </a:pP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pracy jako nauczyciele w przedszkolu i na I etapie edukacyjnym szkoły podstawowej oraz w świetlicach szkolnych,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➢"/>
            </a:pP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pracy jako pedagodzy szkolni, a także w organizacjach pozarządowych, placówkach oświatowych oraz w administracji państwowej i samorządowej.</a:t>
            </a:r>
            <a:endParaRPr sz="1700"/>
          </a:p>
        </p:txBody>
      </p:sp>
      <p:pic>
        <p:nvPicPr>
          <p:cNvPr id="291" name="Google Shape;2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 txBox="1"/>
          <p:nvPr/>
        </p:nvSpPr>
        <p:spPr>
          <a:xfrm>
            <a:off x="2555025" y="1075725"/>
            <a:ext cx="5742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Absolwenci zdobędą umiejętność wspomagające  rozwój indywidualny i społeczny dzieci w wieku przedszkolnym i wczesnoszkolnym. </a:t>
            </a:r>
            <a:endParaRPr/>
          </a:p>
        </p:txBody>
      </p:sp>
      <p:pic>
        <p:nvPicPr>
          <p:cNvPr id="293" name="Google Shape;2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650" y="256625"/>
            <a:ext cx="2132726" cy="141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150" y="2870850"/>
            <a:ext cx="2187848" cy="14560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/>
          <p:nvPr/>
        </p:nvSpPr>
        <p:spPr>
          <a:xfrm>
            <a:off x="4890025" y="1108900"/>
            <a:ext cx="4028700" cy="228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7"/>
          <p:cNvSpPr/>
          <p:nvPr/>
        </p:nvSpPr>
        <p:spPr>
          <a:xfrm>
            <a:off x="266000" y="1108900"/>
            <a:ext cx="3645900" cy="220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7"/>
          <p:cNvSpPr txBox="1"/>
          <p:nvPr/>
        </p:nvSpPr>
        <p:spPr>
          <a:xfrm>
            <a:off x="135800" y="126225"/>
            <a:ext cx="87183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STUDIÓW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Studia trwają 2 lata (4 semestry; rozliczenie roczne). Studia kończą się napisaniem pracy dyplomowej pod opieką promotora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7"/>
          <p:cNvSpPr txBox="1"/>
          <p:nvPr/>
        </p:nvSpPr>
        <p:spPr>
          <a:xfrm>
            <a:off x="4837525" y="1172950"/>
            <a:ext cx="4144200" cy="22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latin typeface="Calibri"/>
                <a:ea typeface="Calibri"/>
                <a:cs typeface="Calibri"/>
                <a:sym typeface="Calibri"/>
              </a:rPr>
              <a:t>Studia niestacjonarne</a:t>
            </a: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➢"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średnia liczba godzin dydaktycznych na wybranej specjalności (bez praktyk) to ponad 800 godzin dydaktycznych;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➢"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zajęcia odbywają się na 8 zjazdach w semestrze (weekendy, co 2 tygodnie), rozłożone są na 2 dni, średnio jest to około 12 godzin dydaktycznych dziennie.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7"/>
          <p:cNvSpPr txBox="1"/>
          <p:nvPr/>
        </p:nvSpPr>
        <p:spPr>
          <a:xfrm>
            <a:off x="266000" y="1172950"/>
            <a:ext cx="3645900" cy="2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latin typeface="Calibri"/>
                <a:ea typeface="Calibri"/>
                <a:cs typeface="Calibri"/>
                <a:sym typeface="Calibri"/>
              </a:rPr>
              <a:t>Studia stacjonarne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➢"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średnia liczba godzin dydaktycznych na wybranej specjalności (bez praktyk) to  ponad 1400 godzin dydaktycznych;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➢"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zajęcia rozłożone są na pięć dni, średnio jest to około  5 godzin dydaktycznych dziennie.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/>
          <p:nvPr/>
        </p:nvSpPr>
        <p:spPr>
          <a:xfrm>
            <a:off x="62250" y="90175"/>
            <a:ext cx="85440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Poza zajęciami wymagane jest odbycie praktyk pedagogicznych. </a:t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Wydział współpracuje z takimi placówkami jak</a:t>
            </a:r>
            <a:r>
              <a:rPr b="1"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/>
          </a:p>
        </p:txBody>
      </p:sp>
      <p:sp>
        <p:nvSpPr>
          <p:cNvPr id="311" name="Google Shape;311;p38"/>
          <p:cNvSpPr/>
          <p:nvPr/>
        </p:nvSpPr>
        <p:spPr>
          <a:xfrm flipH="1" rot="10800000">
            <a:off x="644250" y="863675"/>
            <a:ext cx="7855500" cy="35406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8"/>
          <p:cNvSpPr txBox="1"/>
          <p:nvPr/>
        </p:nvSpPr>
        <p:spPr>
          <a:xfrm>
            <a:off x="1206450" y="858725"/>
            <a:ext cx="67311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centrum aktywności lokalnej,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domy dziecka,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domy kultury,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kluby osiedlowe,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telewizja,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radio,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ośrodki adopcyjne,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ośrodki pomocy społecznej,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poradnie psychologiczno-pedagogiczne,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oddziały sądu dla rodziny i nieletnich,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zakłady doskonalenia zawodowego,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szkoły,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przedszkola,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➢"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działy edukacji w teatrach, muzeach, galeriach sztuki i innych placówkach kultury.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6075" y="1113425"/>
            <a:ext cx="1440325" cy="10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3925" y="2508800"/>
            <a:ext cx="1537476" cy="9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3925" y="1114825"/>
            <a:ext cx="1537475" cy="106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6075" y="2508800"/>
            <a:ext cx="1490374" cy="102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/>
          <p:nvPr/>
        </p:nvSpPr>
        <p:spPr>
          <a:xfrm>
            <a:off x="3447000" y="161550"/>
            <a:ext cx="2250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STATYSTYKI</a:t>
            </a:r>
            <a:endParaRPr sz="1100"/>
          </a:p>
        </p:txBody>
      </p:sp>
      <p:pic>
        <p:nvPicPr>
          <p:cNvPr descr="Może być zdjęciem przedstawiającym tekst „SAMODZIELNI PRACOWNIICY NAUKOWI (razem) 26 15 PROFESORKI PROFESORZY PRACOWNICY WSPÓŁPRACOWNICY (razem) 100 TAIZAAM UW PEDAGO 37 PRACOWNICY ZE STOPNIEM DOKTORA PRACOWNICYZE STOPNIEM MAGISTRA 1 15 DOKTORANCI DOKTORANTKI Kto prowadzi zajęcia na Wydziale Pedagogicznym UW? f @pedagogikaUw WIZYTÓWKI PRACOWNIKÓW: http://wpedagweulwizytowki”" id="323" name="Google Shape;32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1188" y="537800"/>
            <a:ext cx="6621600" cy="38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/>
          <p:nvPr/>
        </p:nvSpPr>
        <p:spPr>
          <a:xfrm>
            <a:off x="3101513" y="1730925"/>
            <a:ext cx="30507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177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Koła Naukowe naszego Wydziału</a:t>
            </a:r>
            <a:endParaRPr b="1" sz="2300"/>
          </a:p>
        </p:txBody>
      </p:sp>
      <p:sp>
        <p:nvSpPr>
          <p:cNvPr id="331" name="Google Shape;331;p40"/>
          <p:cNvSpPr txBox="1"/>
          <p:nvPr/>
        </p:nvSpPr>
        <p:spPr>
          <a:xfrm>
            <a:off x="93713" y="228600"/>
            <a:ext cx="3723600" cy="17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Koło Naukowe Rozwój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„Do tej pory zorganizowaliśmy projekcję filmu dokumentalnego, stworzyliśmy film krótkometrażowy i współorganizowaliśmy konferencję naukową. Dzięki wspólnym projektom udało nam się także zebrać grupę osób, które lubią razem spędzać czas.”</a:t>
            </a:r>
            <a:endParaRPr sz="1400"/>
          </a:p>
        </p:txBody>
      </p:sp>
      <p:sp>
        <p:nvSpPr>
          <p:cNvPr id="332" name="Google Shape;332;p40"/>
          <p:cNvSpPr txBox="1"/>
          <p:nvPr/>
        </p:nvSpPr>
        <p:spPr>
          <a:xfrm>
            <a:off x="5552775" y="307913"/>
            <a:ext cx="3176700" cy="12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Koło Naukowe Fotografii</a:t>
            </a: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Społecznej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Działalność Koła to  wystawy zdjęć na wybrany temat, które znajdują się na półpiętrach w budynku Wydziału na       ul. Mokotowskiej.</a:t>
            </a:r>
            <a:endParaRPr sz="1400"/>
          </a:p>
        </p:txBody>
      </p:sp>
      <p:sp>
        <p:nvSpPr>
          <p:cNvPr id="333" name="Google Shape;333;p40"/>
          <p:cNvSpPr txBox="1"/>
          <p:nvPr/>
        </p:nvSpPr>
        <p:spPr>
          <a:xfrm>
            <a:off x="188381" y="2329575"/>
            <a:ext cx="31029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Koło Naukowe Pedagogiki Kreatywnej 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„Przetrwalnik Pedagogiczny czyli jak przetrwać I rok z KNPK.  Kochane Świeżaki pedagogiczne, za chwilę zaczyna się wasza przygoda na Naszym Wydziale. Na pewno macie wiele pytań …..”</a:t>
            </a:r>
            <a:endParaRPr sz="1400"/>
          </a:p>
        </p:txBody>
      </p:sp>
      <p:sp>
        <p:nvSpPr>
          <p:cNvPr id="334" name="Google Shape;334;p40"/>
          <p:cNvSpPr txBox="1"/>
          <p:nvPr/>
        </p:nvSpPr>
        <p:spPr>
          <a:xfrm>
            <a:off x="5679000" y="2381550"/>
            <a:ext cx="3324000" cy="1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Koło Naukowe Teatr Naprzeciwko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„Jesteśmy grupą studentów, którzy chcą spojrzeć z innej perspektywy, z tzw. "drugiej strony" na tematy, które nas dotykają, wpływają na nasze życie, wywołują niepewność. Każdy z nas jest inny i ma swoją historię, którą chce przekazać, swój punkt widzenia i podejście do sztuki oraz otaczającego świata. Tworzymy, aby poznać i zrozumieć.„</a:t>
            </a:r>
            <a:endParaRPr sz="1100"/>
          </a:p>
        </p:txBody>
      </p:sp>
      <p:sp>
        <p:nvSpPr>
          <p:cNvPr id="335" name="Google Shape;335;p40"/>
          <p:cNvSpPr txBox="1"/>
          <p:nvPr/>
        </p:nvSpPr>
        <p:spPr>
          <a:xfrm>
            <a:off x="1438950" y="3914925"/>
            <a:ext cx="6165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do szczegółowych informacjach o naszych Kołach Naukowych </a:t>
            </a:r>
            <a:r>
              <a:rPr b="1" lang="pl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https://www.pedagog.uw.edu.pl/studia-i-studenci/studenci/studenckie-kola-naukowe/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0"/>
          <p:cNvSpPr/>
          <p:nvPr/>
        </p:nvSpPr>
        <p:spPr>
          <a:xfrm flipH="1" rot="-5400000">
            <a:off x="2050050" y="1389074"/>
            <a:ext cx="329400" cy="1551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9753" y="540450"/>
            <a:ext cx="1800724" cy="11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0"/>
          <p:cNvSpPr/>
          <p:nvPr/>
        </p:nvSpPr>
        <p:spPr>
          <a:xfrm rot="-5400000">
            <a:off x="2079150" y="1142948"/>
            <a:ext cx="271200" cy="1551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0"/>
          <p:cNvSpPr/>
          <p:nvPr/>
        </p:nvSpPr>
        <p:spPr>
          <a:xfrm rot="5400000">
            <a:off x="6790175" y="1356823"/>
            <a:ext cx="275700" cy="1551600"/>
          </a:xfrm>
          <a:prstGeom prst="bentArrow">
            <a:avLst>
              <a:gd fmla="val 25000" name="adj1"/>
              <a:gd fmla="val 25000" name="adj2"/>
              <a:gd fmla="val 25000" name="adj3"/>
              <a:gd fmla="val 45276" name="adj4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0"/>
          <p:cNvSpPr/>
          <p:nvPr/>
        </p:nvSpPr>
        <p:spPr>
          <a:xfrm flipH="1" rot="5400000">
            <a:off x="6799625" y="1098660"/>
            <a:ext cx="256800" cy="1551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1219" y="2619698"/>
            <a:ext cx="2017781" cy="134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1"/>
          <p:cNvSpPr txBox="1"/>
          <p:nvPr/>
        </p:nvSpPr>
        <p:spPr>
          <a:xfrm>
            <a:off x="588075" y="759750"/>
            <a:ext cx="81201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Program Komisji Europejskiej, finansujący wyjazdy studentów na studia w innym kraju europejskim oraz wspieranie europejskiej współpracy uczelni wyższych.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Wydział Pedagogiczny od lat bierze czynny udział w programie wymiany studentów i pracowników. Posiadamy </a:t>
            </a:r>
            <a:r>
              <a:rPr b="1" lang="pl" sz="1600" u="sng">
                <a:latin typeface="Calibri"/>
                <a:ea typeface="Calibri"/>
                <a:cs typeface="Calibri"/>
                <a:sym typeface="Calibri"/>
              </a:rPr>
              <a:t>24 aktywne umowy </a:t>
            </a: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do europejskich uczelni w</a:t>
            </a:r>
            <a:r>
              <a:rPr b="1" lang="pl" sz="16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l" sz="1600" u="sng">
                <a:latin typeface="Calibri"/>
                <a:ea typeface="Calibri"/>
                <a:cs typeface="Calibri"/>
                <a:sym typeface="Calibri"/>
              </a:rPr>
              <a:t>15-stu krajach</a:t>
            </a:r>
            <a:r>
              <a:rPr b="1" lang="pl" sz="1600">
                <a:latin typeface="Calibri"/>
                <a:ea typeface="Calibri"/>
                <a:cs typeface="Calibri"/>
                <a:sym typeface="Calibri"/>
              </a:rPr>
              <a:t>.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Nasze umowy są zawarte z wydziałami, które mają podobne programy nauczania, aby studenci mogli znaleźć przedmioty odpowiadające ich programom i zainteresowaniom.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W latach </a:t>
            </a:r>
            <a:r>
              <a:rPr b="1" lang="pl" sz="1600" u="sng">
                <a:latin typeface="Calibri"/>
                <a:ea typeface="Calibri"/>
                <a:cs typeface="Calibri"/>
                <a:sym typeface="Calibri"/>
              </a:rPr>
              <a:t>2015-2019</a:t>
            </a:r>
            <a:r>
              <a:rPr lang="pl" sz="1600" u="sng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skorzystało z programu </a:t>
            </a:r>
            <a:r>
              <a:rPr b="1" lang="pl" sz="1600" u="sng">
                <a:latin typeface="Calibri"/>
                <a:ea typeface="Calibri"/>
                <a:cs typeface="Calibri"/>
                <a:sym typeface="Calibri"/>
              </a:rPr>
              <a:t>43 studentów</a:t>
            </a: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b="1" lang="pl" sz="1600" u="sng">
                <a:latin typeface="Calibri"/>
                <a:ea typeface="Calibri"/>
                <a:cs typeface="Calibri"/>
                <a:sym typeface="Calibri"/>
              </a:rPr>
              <a:t>12 pracowników</a:t>
            </a: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W tym samym latach przyjechało do nas </a:t>
            </a:r>
            <a:r>
              <a:rPr b="1" lang="pl" sz="1600" u="sng">
                <a:latin typeface="Calibri"/>
                <a:ea typeface="Calibri"/>
                <a:cs typeface="Calibri"/>
                <a:sym typeface="Calibri"/>
              </a:rPr>
              <a:t>66 studentów</a:t>
            </a: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 z całej Europy.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1"/>
          <p:cNvSpPr txBox="1"/>
          <p:nvPr/>
        </p:nvSpPr>
        <p:spPr>
          <a:xfrm>
            <a:off x="1282300" y="289400"/>
            <a:ext cx="653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300">
                <a:latin typeface="Calibri"/>
                <a:ea typeface="Calibri"/>
                <a:cs typeface="Calibri"/>
                <a:sym typeface="Calibri"/>
              </a:rPr>
              <a:t>PROGRAM ERASMUS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5375" y="3753050"/>
            <a:ext cx="782301" cy="5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088" y="3751463"/>
            <a:ext cx="891956" cy="5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350" y="172338"/>
            <a:ext cx="996974" cy="5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5138" y="195913"/>
            <a:ext cx="826439" cy="5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4645" y="195909"/>
            <a:ext cx="837469" cy="50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03522" y="172334"/>
            <a:ext cx="881050" cy="5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3546" y="3800222"/>
            <a:ext cx="834788" cy="50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41288" y="3800238"/>
            <a:ext cx="837458" cy="5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24769" y="143662"/>
            <a:ext cx="782306" cy="49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60475" y="3814125"/>
            <a:ext cx="782306" cy="49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40000" y="187425"/>
            <a:ext cx="881063" cy="5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08856" y="3763650"/>
            <a:ext cx="826425" cy="49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24769" y="3789675"/>
            <a:ext cx="834788" cy="49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210503" y="3773560"/>
            <a:ext cx="747407" cy="49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125622" y="3800231"/>
            <a:ext cx="747394" cy="49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2"/>
          <p:cNvSpPr txBox="1"/>
          <p:nvPr/>
        </p:nvSpPr>
        <p:spPr>
          <a:xfrm>
            <a:off x="1313831" y="209231"/>
            <a:ext cx="56874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SAMORZĄD STUDENTÓW</a:t>
            </a:r>
            <a:endParaRPr sz="1100"/>
          </a:p>
        </p:txBody>
      </p:sp>
      <p:sp>
        <p:nvSpPr>
          <p:cNvPr id="371" name="Google Shape;371;p42"/>
          <p:cNvSpPr txBox="1"/>
          <p:nvPr/>
        </p:nvSpPr>
        <p:spPr>
          <a:xfrm>
            <a:off x="3581300" y="857402"/>
            <a:ext cx="5448600" cy="3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177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Calibri"/>
                <a:ea typeface="Calibri"/>
                <a:cs typeface="Calibri"/>
                <a:sym typeface="Calibri"/>
              </a:rPr>
              <a:t>To właśnie oni są na naszym Wydziale po to, aby dbać o sprawy studentów! To WASZ głos wśród władz Wydziału i Uniwersytetu oraz wykładowców!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O tym, jak i co działają, zobaczysz i przeczytasz na ich FB: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https://www.facebook.com/rsswped/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Znajdziesz ich również na naszej Wydziałowej stronie internetowej: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https://www.pedagog.uw.edu.pl/studia-i-studenci/studenci/samorzad-studencki/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</a:t>
            </a: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samorzad@pedagog.uw.edu.pl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606" y="95681"/>
            <a:ext cx="1087781" cy="108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856" y="1364625"/>
            <a:ext cx="3541613" cy="28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/>
          <p:nvPr/>
        </p:nvSpPr>
        <p:spPr>
          <a:xfrm>
            <a:off x="5142225" y="238063"/>
            <a:ext cx="3713400" cy="39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Spotkaj się z naszym Samorządem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Już </a:t>
            </a:r>
            <a:r>
              <a:rPr b="1"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dziś tj. 24.04.2021</a:t>
            </a:r>
            <a:r>
              <a:rPr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będziesz miał okazję zobaczyć ich i z nimi porozmawiać, na zaplanowanym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spotkaniu online o godzinie 15.00. 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Spotkanie dostępne pod linkiem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tej godziny będą oni również obsługiwać nasz czat Wydziałowy na Dniu Otwartym </a:t>
            </a:r>
            <a:endParaRPr sz="19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73776" cy="416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"/>
          <p:cNvSpPr txBox="1"/>
          <p:nvPr/>
        </p:nvSpPr>
        <p:spPr>
          <a:xfrm>
            <a:off x="1133300" y="0"/>
            <a:ext cx="697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REKRUTACJA</a:t>
            </a:r>
            <a:endParaRPr sz="1000"/>
          </a:p>
        </p:txBody>
      </p:sp>
      <p:sp>
        <p:nvSpPr>
          <p:cNvPr id="387" name="Google Shape;387;p44"/>
          <p:cNvSpPr txBox="1"/>
          <p:nvPr/>
        </p:nvSpPr>
        <p:spPr>
          <a:xfrm>
            <a:off x="257600" y="688825"/>
            <a:ext cx="87243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Jeśli przekonaliśmy Państwa do  naszej oferty studiów, to zapraszamy na platformę rekrutacyjną zwaną </a:t>
            </a:r>
            <a:r>
              <a:rPr b="1"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IRK (Internetowa Rejestracja Kandydatów)</a:t>
            </a: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www.irk.uw.edu.pl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4"/>
          <p:cNvSpPr txBox="1"/>
          <p:nvPr/>
        </p:nvSpPr>
        <p:spPr>
          <a:xfrm>
            <a:off x="257600" y="1456950"/>
            <a:ext cx="8724300" cy="26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Zasady kwalifikacji</a:t>
            </a:r>
            <a:endParaRPr b="1" sz="17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walifikacja na studia na podstawie wyniku </a:t>
            </a: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egzaminu pisemnego</a:t>
            </a: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oraz </a:t>
            </a: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średniej ze studiów</a:t>
            </a: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Jest to egzamin pisemny (najprawdopodobniej w formie online) w formie </a:t>
            </a: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eseju </a:t>
            </a: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dotyczącego wcześniej podanych lektur.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Przy obliczaniu punktów stosuje się następujące zasady:</a:t>
            </a:r>
            <a:b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K1 – średnia ocen: 0-30 punktów</a:t>
            </a:r>
            <a:b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K1 = (średnia ocen-3)/2x30   przy czym jeżeli  średnia&lt;3  to przyjmujemy wartość 3</a:t>
            </a:r>
            <a:b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K2 – egzamin: 0-70 punktów</a:t>
            </a:r>
            <a:b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- Wynik końcowy</a:t>
            </a:r>
            <a:b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W= K1+K2</a:t>
            </a:r>
            <a:endParaRPr sz="900"/>
          </a:p>
        </p:txBody>
      </p:sp>
      <p:pic>
        <p:nvPicPr>
          <p:cNvPr id="389" name="Google Shape;38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6726">
            <a:off x="6918573" y="3135141"/>
            <a:ext cx="2002131" cy="79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/>
          <p:nvPr/>
        </p:nvSpPr>
        <p:spPr>
          <a:xfrm>
            <a:off x="1048838" y="669656"/>
            <a:ext cx="7046400" cy="13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pl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OFERTA STUDIÓW DLA 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pl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ABSOLWENTÓW STUDIÓW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pl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STOPNIA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0019" y="2934731"/>
            <a:ext cx="2130673" cy="141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50" y="2252802"/>
            <a:ext cx="1939825" cy="19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5575" y="2337850"/>
            <a:ext cx="1854749" cy="18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"/>
          <p:cNvSpPr txBox="1"/>
          <p:nvPr/>
        </p:nvSpPr>
        <p:spPr>
          <a:xfrm>
            <a:off x="293569" y="520819"/>
            <a:ext cx="5513700" cy="3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2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Terminarz rekrutacji </a:t>
            </a:r>
            <a:endParaRPr b="1" sz="29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Rejestracja na studia stacjonarne 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2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od 07.06 do 05.07.2021</a:t>
            </a:r>
            <a:endParaRPr b="1" sz="2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Ogłoszenie wyników</a:t>
            </a:r>
            <a:r>
              <a:rPr lang="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p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19.07. 2021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Rejestracja studia niestacjonarne</a:t>
            </a: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2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od 07.06 do 12.09.2021 </a:t>
            </a:r>
            <a:endParaRPr b="1" sz="2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Ogłoszenie wyników</a:t>
            </a:r>
            <a:r>
              <a:rPr lang="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24.09.2021</a:t>
            </a:r>
            <a:endParaRPr b="1" sz="2000">
              <a:solidFill>
                <a:srgbClr val="FF0000"/>
              </a:solidFill>
            </a:endParaRPr>
          </a:p>
        </p:txBody>
      </p:sp>
      <p:pic>
        <p:nvPicPr>
          <p:cNvPr id="397" name="Google Shape;39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950" y="862338"/>
            <a:ext cx="3115858" cy="272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/>
          <p:nvPr/>
        </p:nvSpPr>
        <p:spPr>
          <a:xfrm>
            <a:off x="471488" y="322388"/>
            <a:ext cx="8166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100">
                <a:latin typeface="Calibri"/>
                <a:ea typeface="Calibri"/>
                <a:cs typeface="Calibri"/>
                <a:sym typeface="Calibri"/>
              </a:rPr>
              <a:t>Dziękujemy za uwagę i mamy nadzieję, że już niedługo zobaczymy się z Państwem w murach naszego Wydziału! :) 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300" y="1309675"/>
            <a:ext cx="5320250" cy="292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/>
          <p:nvPr/>
        </p:nvSpPr>
        <p:spPr>
          <a:xfrm>
            <a:off x="682750" y="3909500"/>
            <a:ext cx="7714500" cy="4680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682750" y="3525225"/>
            <a:ext cx="7714500" cy="4680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"/>
          <p:cNvSpPr/>
          <p:nvPr/>
        </p:nvSpPr>
        <p:spPr>
          <a:xfrm>
            <a:off x="682750" y="3018600"/>
            <a:ext cx="7714500" cy="5784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682750" y="2581124"/>
            <a:ext cx="7714500" cy="5193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8"/>
          <p:cNvSpPr/>
          <p:nvPr/>
        </p:nvSpPr>
        <p:spPr>
          <a:xfrm>
            <a:off x="682750" y="1921800"/>
            <a:ext cx="7714500" cy="7317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/>
          <p:nvPr/>
        </p:nvSpPr>
        <p:spPr>
          <a:xfrm>
            <a:off x="682750" y="1378675"/>
            <a:ext cx="7714500" cy="6522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"/>
          <p:cNvSpPr txBox="1"/>
          <p:nvPr/>
        </p:nvSpPr>
        <p:spPr>
          <a:xfrm>
            <a:off x="1545050" y="91550"/>
            <a:ext cx="65040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77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KIERUNEK PEDAGOGIKA</a:t>
            </a:r>
            <a:endParaRPr sz="6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723675" y="1008350"/>
            <a:ext cx="8352900" cy="3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KIERUNEK </a:t>
            </a:r>
            <a:r>
              <a:rPr b="1" lang="pl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PEDAGOGIKA</a:t>
            </a:r>
            <a:r>
              <a:rPr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 SZEŚCIOMA SPECJALNOŚCIAMI DO WYBORU: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Andragogika – Doradztwo zawodowe i edukacyjne dorosłych;</a:t>
            </a:r>
            <a:endParaRPr sz="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Animator kultury i doradca edukacyjno-zawodowy w społeczeństwie wielokulturowym;</a:t>
            </a:r>
            <a:endParaRPr sz="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Edukacja artystyczna i medialna;</a:t>
            </a:r>
            <a:endParaRPr sz="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Polityka oświatowa – menedżer oświaty;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Studia nad dzieckiem i rodziną;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Trener kompetencji miękkich.</a:t>
            </a:r>
            <a:endParaRPr sz="1000"/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/>
        </p:nvSpPr>
        <p:spPr>
          <a:xfrm>
            <a:off x="522900" y="94675"/>
            <a:ext cx="80982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Andragogika – Doradztwo zawodowe i edukacyjne dorosłych</a:t>
            </a:r>
            <a:endParaRPr b="1"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283025" y="1046725"/>
            <a:ext cx="5122500" cy="3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specjalności będzie mógł pracować w:</a:t>
            </a:r>
            <a:endParaRPr b="1"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instytucjach rynku pracy,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jednostkach gospodarczych,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placówkach edukacyjno-oświatowych,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działach kadr,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działach personalnych,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instytucjach administracji samorządowej na stanowiskach odpowiedzialnych za edukację i zatrudnianie,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instytucjach prowadzących działalność zapewniającą uzyskanie kwalifikacji zawodowych i doskonalenie zawodowe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7">
            <a:off x="5469476" y="1639845"/>
            <a:ext cx="2972825" cy="1978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/>
        </p:nvSpPr>
        <p:spPr>
          <a:xfrm>
            <a:off x="854250" y="136750"/>
            <a:ext cx="7435500" cy="12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Animator kultury i doradca edukacyjno-zawodowy w społeczeństwie wielokulturowym</a:t>
            </a:r>
            <a:endParaRPr b="1"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183950" y="2867425"/>
            <a:ext cx="3622800" cy="11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jest przygotowany do pracy jako</a:t>
            </a:r>
            <a:r>
              <a:rPr b="1" lang="pl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sz="1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Animator kultury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Doradca zawodowy</a:t>
            </a:r>
            <a:endParaRPr sz="1800"/>
          </a:p>
        </p:txBody>
      </p:sp>
      <p:sp>
        <p:nvSpPr>
          <p:cNvPr id="234" name="Google Shape;234;p30"/>
          <p:cNvSpPr txBox="1"/>
          <p:nvPr/>
        </p:nvSpPr>
        <p:spPr>
          <a:xfrm>
            <a:off x="378225" y="1419550"/>
            <a:ext cx="83034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jest przygotowany  do pracy na stanowiskach pedagoga animatora z kompetencjami doradcy edukacyjno-zawodowego. </a:t>
            </a:r>
            <a:endParaRPr sz="1800"/>
          </a:p>
        </p:txBody>
      </p:sp>
      <p:sp>
        <p:nvSpPr>
          <p:cNvPr id="235" name="Google Shape;235;p30"/>
          <p:cNvSpPr txBox="1"/>
          <p:nvPr/>
        </p:nvSpPr>
        <p:spPr>
          <a:xfrm>
            <a:off x="4406250" y="2535013"/>
            <a:ext cx="46596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600" u="sng">
                <a:latin typeface="Calibri"/>
                <a:ea typeface="Calibri"/>
                <a:cs typeface="Calibri"/>
                <a:sym typeface="Calibri"/>
              </a:rPr>
              <a:t>Absolwent:</a:t>
            </a:r>
            <a:endParaRPr b="1" sz="1600" u="sng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jest  osobą instancją  mediacyjną, rozjemczą i interwencyjną w sytuacjach konfliktów,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współpracuje z instytucjami specjalizującymi się w poradnictwie i orzecznictwie, pomocy społecznej i rodzinnej, organizacjami pozarządowymi i mediami oraz.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900" y="1815175"/>
            <a:ext cx="1919250" cy="105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/>
          <p:nvPr/>
        </p:nvSpPr>
        <p:spPr>
          <a:xfrm>
            <a:off x="759600" y="94675"/>
            <a:ext cx="7624800" cy="1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Edukacja artystyczna i medialna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3196625" y="1120050"/>
            <a:ext cx="5721900" cy="3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Absolwenci  przygotowani do twórczej pracy zawodowej, znajdą pracę w: </a:t>
            </a:r>
            <a:endParaRPr b="1" sz="17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➢"/>
            </a:pPr>
            <a:r>
              <a:rPr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szkole podstawowej i średniej – nauczyciel plastyki (tylko osoby z przygotowaniem pedagogiczno-psychologicznym);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➢"/>
            </a:pPr>
            <a:r>
              <a:rPr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instytucjach artystycznych (muzeach, galeriach, teatrach itd.);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➢"/>
            </a:pPr>
            <a:r>
              <a:rPr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instytucjach medialnych i medialno-edukacyjnych (telewizja, radio, prasa, portale internetowe);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➢"/>
            </a:pPr>
            <a:r>
              <a:rPr lang="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każdej instytucji kulturalnej, edukacyjnej czy usługowej (ośrodki kultury, kluby, świetlice itd.)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">
            <a:off x="131477" y="1777466"/>
            <a:ext cx="3065149" cy="203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/>
        </p:nvSpPr>
        <p:spPr>
          <a:xfrm>
            <a:off x="380850" y="105200"/>
            <a:ext cx="83823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Polityka oświatowa – menedżer oświaty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4742850" y="1232000"/>
            <a:ext cx="4165200" cy="2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jest przygotowany do:</a:t>
            </a:r>
            <a:endParaRPr b="1"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wyznaczania celów 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określania sposobów realizacji polityki oświatowej na poziomie jednostek administracji państwowej,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określania celów i zasad współpracy i działań partnerskich z innymi podmiotami w obszarze oświaty.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156825" y="1232000"/>
            <a:ext cx="4081200" cy="24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jest przygotowany  do pracy w :</a:t>
            </a:r>
            <a:endParaRPr b="1" sz="17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administracji państwowej,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samorządach lokalnych,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organizacjach pozarządowych, publicznych i niepublicznych;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placówkach edukacyjnych,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firmach szkoleniowych,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działach edukacyjnych muzeów i innych placówek kultury.</a:t>
            </a:r>
            <a:endParaRPr sz="1600"/>
          </a:p>
        </p:txBody>
      </p:sp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1600" y="3361547"/>
            <a:ext cx="1827194" cy="10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/>
        </p:nvSpPr>
        <p:spPr>
          <a:xfrm>
            <a:off x="181350" y="115700"/>
            <a:ext cx="8066700" cy="10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Studia nad dzieckiem i rodziną</a:t>
            </a:r>
            <a:endParaRPr b="1"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3"/>
          <p:cNvSpPr txBox="1"/>
          <p:nvPr/>
        </p:nvSpPr>
        <p:spPr>
          <a:xfrm>
            <a:off x="4948800" y="1148900"/>
            <a:ext cx="35703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lang="pl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specjalności jest przygotowany do podjęcia pracy:</a:t>
            </a:r>
            <a:endParaRPr b="1" sz="17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wychowawcy,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specjalisty do spraw pracy z rodziną,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asystenta rodziny,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koordynatora.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3"/>
          <p:cNvSpPr txBox="1"/>
          <p:nvPr/>
        </p:nvSpPr>
        <p:spPr>
          <a:xfrm>
            <a:off x="104250" y="1193975"/>
            <a:ext cx="5669400" cy="3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m</a:t>
            </a:r>
            <a:r>
              <a:rPr b="1" lang="pl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oże pracować w :</a:t>
            </a:r>
            <a:endParaRPr b="1" sz="17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poradniach psychologiczno-pedagogicznych;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kuratorskich służbach sądowych,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instytucjach sektora pomocy społecznej np.: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świetlicach środowiskowych,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placówkach opiekuńczo-wychowawczych,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ośrodkach adopcyjnych,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poradnictwie rodzinnym,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służbach socjalnych,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ośrodkach interwencji kryzysowej,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ośrodkach pomocy społecznej,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p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centrach pomocy rodzinie.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800" y="3054475"/>
            <a:ext cx="2291926" cy="13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/>
          <p:nvPr/>
        </p:nvSpPr>
        <p:spPr>
          <a:xfrm>
            <a:off x="517975" y="105175"/>
            <a:ext cx="79932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Trener kompetencji miękkich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4"/>
          <p:cNvSpPr txBox="1"/>
          <p:nvPr/>
        </p:nvSpPr>
        <p:spPr>
          <a:xfrm>
            <a:off x="162925" y="1798375"/>
            <a:ext cx="4485300" cy="20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Będzie przygotowany do projektowania i prowadzenia profesjonalnych warsztatów i szkoleń m.in. w;</a:t>
            </a:r>
            <a:endParaRPr b="1" sz="1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zakresie komunikacji interpersonalnej,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autoprezentacji,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podejmowania decyzji,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negocjacji,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rozwiązywania konfliktów.  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 txBox="1"/>
          <p:nvPr/>
        </p:nvSpPr>
        <p:spPr>
          <a:xfrm>
            <a:off x="162925" y="1099050"/>
            <a:ext cx="8853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posiada wiedzę, umiejętności i kompetencje do zarządzania dynamiką procesu grupowego, zastosowania kreatywnych i nowoczesnych narzędzi oraz metod pracy dydaktycznej.  </a:t>
            </a:r>
            <a:endParaRPr sz="1500"/>
          </a:p>
        </p:txBody>
      </p:sp>
      <p:sp>
        <p:nvSpPr>
          <p:cNvPr id="271" name="Google Shape;271;p34"/>
          <p:cNvSpPr txBox="1"/>
          <p:nvPr/>
        </p:nvSpPr>
        <p:spPr>
          <a:xfrm>
            <a:off x="5099125" y="1798375"/>
            <a:ext cx="39171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Przykładowe miejsca pracy: </a:t>
            </a:r>
            <a:endParaRPr b="1" sz="1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trener wewnętrzny w działach HR,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trener własna działalność gospodarcza,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edukator i organizator działalności oświatowej dla dorosłych,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manager</a:t>
            </a:r>
            <a:r>
              <a:rPr lang="p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 firmach i instytucjach zajmujących się edukacją dorosłych.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69" y="4550569"/>
            <a:ext cx="519451" cy="5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5925" y="2961075"/>
            <a:ext cx="2000773" cy="133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